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</p:sldMasterIdLst>
  <p:notesMasterIdLst>
    <p:notesMasterId r:id="rId17"/>
  </p:notesMasterIdLst>
  <p:handoutMasterIdLst>
    <p:handoutMasterId r:id="rId18"/>
  </p:handoutMasterIdLst>
  <p:sldIdLst>
    <p:sldId id="277" r:id="rId2"/>
    <p:sldId id="359" r:id="rId3"/>
    <p:sldId id="366" r:id="rId4"/>
    <p:sldId id="355" r:id="rId5"/>
    <p:sldId id="369" r:id="rId6"/>
    <p:sldId id="362" r:id="rId7"/>
    <p:sldId id="363" r:id="rId8"/>
    <p:sldId id="374" r:id="rId9"/>
    <p:sldId id="364" r:id="rId10"/>
    <p:sldId id="365" r:id="rId11"/>
    <p:sldId id="381" r:id="rId12"/>
    <p:sldId id="380" r:id="rId13"/>
    <p:sldId id="382" r:id="rId14"/>
    <p:sldId id="370" r:id="rId15"/>
    <p:sldId id="361" r:id="rId16"/>
  </p:sldIdLst>
  <p:sldSz cx="9144000" cy="5143500" type="screen16x9"/>
  <p:notesSz cx="7010400" cy="9448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800" kern="1200">
        <a:solidFill>
          <a:srgbClr val="666666"/>
        </a:solidFill>
        <a:latin typeface="55 Helvetica Roman" charset="0"/>
        <a:ea typeface="ＭＳ Ｐゴシック" charset="0"/>
        <a:cs typeface="ＭＳ Ｐゴシック" charset="0"/>
      </a:defRPr>
    </a:lvl1pPr>
    <a:lvl2pPr marL="409575" indent="47625" algn="l" rtl="0" eaLnBrk="0" fontAlgn="base" hangingPunct="0">
      <a:spcBef>
        <a:spcPct val="0"/>
      </a:spcBef>
      <a:spcAft>
        <a:spcPct val="0"/>
      </a:spcAft>
      <a:defRPr sz="800" kern="1200">
        <a:solidFill>
          <a:srgbClr val="666666"/>
        </a:solidFill>
        <a:latin typeface="55 Helvetica Roman" charset="0"/>
        <a:ea typeface="ＭＳ Ｐゴシック" charset="0"/>
        <a:cs typeface="ＭＳ Ｐゴシック" charset="0"/>
      </a:defRPr>
    </a:lvl2pPr>
    <a:lvl3pPr marL="819150" indent="95250" algn="l" rtl="0" eaLnBrk="0" fontAlgn="base" hangingPunct="0">
      <a:spcBef>
        <a:spcPct val="0"/>
      </a:spcBef>
      <a:spcAft>
        <a:spcPct val="0"/>
      </a:spcAft>
      <a:defRPr sz="800" kern="1200">
        <a:solidFill>
          <a:srgbClr val="666666"/>
        </a:solidFill>
        <a:latin typeface="55 Helvetica Roman" charset="0"/>
        <a:ea typeface="ＭＳ Ｐゴシック" charset="0"/>
        <a:cs typeface="ＭＳ Ｐゴシック" charset="0"/>
      </a:defRPr>
    </a:lvl3pPr>
    <a:lvl4pPr marL="1230313" indent="141288" algn="l" rtl="0" eaLnBrk="0" fontAlgn="base" hangingPunct="0">
      <a:spcBef>
        <a:spcPct val="0"/>
      </a:spcBef>
      <a:spcAft>
        <a:spcPct val="0"/>
      </a:spcAft>
      <a:defRPr sz="800" kern="1200">
        <a:solidFill>
          <a:srgbClr val="666666"/>
        </a:solidFill>
        <a:latin typeface="55 Helvetica Roman" charset="0"/>
        <a:ea typeface="ＭＳ Ｐゴシック" charset="0"/>
        <a:cs typeface="ＭＳ Ｐゴシック" charset="0"/>
      </a:defRPr>
    </a:lvl4pPr>
    <a:lvl5pPr marL="1639888" indent="188913" algn="l" rtl="0" eaLnBrk="0" fontAlgn="base" hangingPunct="0">
      <a:spcBef>
        <a:spcPct val="0"/>
      </a:spcBef>
      <a:spcAft>
        <a:spcPct val="0"/>
      </a:spcAft>
      <a:defRPr sz="800" kern="1200">
        <a:solidFill>
          <a:srgbClr val="666666"/>
        </a:solidFill>
        <a:latin typeface="55 Helvetica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800" kern="1200">
        <a:solidFill>
          <a:srgbClr val="666666"/>
        </a:solidFill>
        <a:latin typeface="55 Helvetica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800" kern="1200">
        <a:solidFill>
          <a:srgbClr val="666666"/>
        </a:solidFill>
        <a:latin typeface="55 Helvetica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800" kern="1200">
        <a:solidFill>
          <a:srgbClr val="666666"/>
        </a:solidFill>
        <a:latin typeface="55 Helvetica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800" kern="1200">
        <a:solidFill>
          <a:srgbClr val="666666"/>
        </a:solidFill>
        <a:latin typeface="55 Helvetica Roman" charset="0"/>
        <a:ea typeface="ＭＳ Ｐゴシック" charset="0"/>
        <a:cs typeface="ＭＳ Ｐゴシック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5BFA4B4A-8641-FD4E-9EF2-E5F865E6D6EC}">
          <p14:sldIdLst>
            <p14:sldId id="277"/>
            <p14:sldId id="359"/>
            <p14:sldId id="366"/>
            <p14:sldId id="355"/>
            <p14:sldId id="369"/>
            <p14:sldId id="362"/>
            <p14:sldId id="363"/>
            <p14:sldId id="374"/>
            <p14:sldId id="364"/>
            <p14:sldId id="365"/>
            <p14:sldId id="381"/>
            <p14:sldId id="380"/>
            <p14:sldId id="382"/>
            <p14:sldId id="370"/>
            <p14:sldId id="3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loop="1" showNarration="1">
    <p:browse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4E3"/>
    <a:srgbClr val="2C93EF"/>
    <a:srgbClr val="094AB8"/>
    <a:srgbClr val="EF0202"/>
    <a:srgbClr val="A8B9DA"/>
    <a:srgbClr val="87B2ED"/>
    <a:srgbClr val="677085"/>
    <a:srgbClr val="B7FF2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18" autoAdjust="0"/>
    <p:restoredTop sz="95611" autoAdjust="0"/>
  </p:normalViewPr>
  <p:slideViewPr>
    <p:cSldViewPr snapToGrid="0" showGuides="1">
      <p:cViewPr varScale="1">
        <p:scale>
          <a:sx n="136" d="100"/>
          <a:sy n="136" d="100"/>
        </p:scale>
        <p:origin x="-312" y="-104"/>
      </p:cViewPr>
      <p:guideLst>
        <p:guide orient="horz" pos="-377"/>
        <p:guide pos="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66" d="100"/>
          <a:sy n="66" d="100"/>
        </p:scale>
        <p:origin x="0" y="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6888" cy="471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23" tIns="46211" rIns="92423" bIns="46211" numCol="1" anchor="t" anchorCtr="0" compatLnSpc="1">
            <a:prstTxWarp prst="textNoShape">
              <a:avLst/>
            </a:prstTxWarp>
          </a:bodyPr>
          <a:lstStyle>
            <a:lvl1pPr defTabSz="922338" eaLnBrk="1" hangingPunct="1">
              <a:defRPr sz="1200">
                <a:solidFill>
                  <a:schemeClr val="tx1"/>
                </a:solidFill>
                <a:latin typeface="55 Helvetica Roman" pitchFamily="1" charset="-52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1925" y="0"/>
            <a:ext cx="3036888" cy="471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23" tIns="46211" rIns="92423" bIns="46211" numCol="1" anchor="t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sz="1200">
                <a:solidFill>
                  <a:schemeClr val="tx1"/>
                </a:solidFill>
                <a:latin typeface="55 Helvetica Roman" pitchFamily="1" charset="-52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75725"/>
            <a:ext cx="3036888" cy="471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23" tIns="46211" rIns="92423" bIns="46211" numCol="1" anchor="b" anchorCtr="0" compatLnSpc="1">
            <a:prstTxWarp prst="textNoShape">
              <a:avLst/>
            </a:prstTxWarp>
          </a:bodyPr>
          <a:lstStyle>
            <a:lvl1pPr defTabSz="922338" eaLnBrk="1" hangingPunct="1">
              <a:defRPr sz="1200">
                <a:solidFill>
                  <a:schemeClr val="tx1"/>
                </a:solidFill>
                <a:latin typeface="55 Helvetica Roman" pitchFamily="1" charset="-52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975725"/>
            <a:ext cx="3036888" cy="471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23" tIns="46211" rIns="92423" bIns="46211" numCol="1" anchor="b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403C39F-8D8F-594B-87AD-EAF9184D10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567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027" tIns="47014" rIns="94027" bIns="47014" numCol="1" anchor="t" anchorCtr="0" compatLnSpc="1">
            <a:prstTxWarp prst="textNoShape">
              <a:avLst/>
            </a:prstTxWarp>
          </a:bodyPr>
          <a:lstStyle>
            <a:lvl1pPr defTabSz="939800" eaLnBrk="1" hangingPunct="1">
              <a:defRPr sz="1200">
                <a:solidFill>
                  <a:schemeClr val="tx1"/>
                </a:solidFill>
                <a:latin typeface="55 Helvetica Roman" pitchFamily="1" charset="-52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027" tIns="47014" rIns="94027" bIns="47014" numCol="1" anchor="t" anchorCtr="0" compatLnSpc="1">
            <a:prstTxWarp prst="textNoShape">
              <a:avLst/>
            </a:prstTxWarp>
          </a:bodyPr>
          <a:lstStyle>
            <a:lvl1pPr algn="r" defTabSz="939800" eaLnBrk="1" hangingPunct="1">
              <a:defRPr sz="1200">
                <a:solidFill>
                  <a:schemeClr val="tx1"/>
                </a:solidFill>
                <a:latin typeface="55 Helvetica Roman" pitchFamily="1" charset="-52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55600" y="708025"/>
            <a:ext cx="6299200" cy="35433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4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87863"/>
            <a:ext cx="5607050" cy="425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027" tIns="47014" rIns="94027" bIns="470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04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74138"/>
            <a:ext cx="30384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027" tIns="47014" rIns="94027" bIns="47014" numCol="1" anchor="b" anchorCtr="0" compatLnSpc="1">
            <a:prstTxWarp prst="textNoShape">
              <a:avLst/>
            </a:prstTxWarp>
          </a:bodyPr>
          <a:lstStyle>
            <a:lvl1pPr defTabSz="939800" eaLnBrk="1" hangingPunct="1">
              <a:defRPr sz="1200">
                <a:solidFill>
                  <a:schemeClr val="tx1"/>
                </a:solidFill>
                <a:latin typeface="55 Helvetica Roman" pitchFamily="1" charset="-52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4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974138"/>
            <a:ext cx="30384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027" tIns="47014" rIns="94027" bIns="47014" numCol="1" anchor="b" anchorCtr="0" compatLnSpc="1">
            <a:prstTxWarp prst="textNoShape">
              <a:avLst/>
            </a:prstTxWarp>
          </a:bodyPr>
          <a:lstStyle>
            <a:lvl1pPr algn="r" defTabSz="939800" eaLnBrk="1" hangingPunct="1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89DE5AC2-CFBD-7F48-BE6B-F338EB7ECB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457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55 Helvetica Roman" pitchFamily="1" charset="-52"/>
        <a:ea typeface="ＭＳ Ｐゴシック" charset="-128"/>
        <a:cs typeface="ＭＳ Ｐゴシック" charset="-128"/>
      </a:defRPr>
    </a:lvl1pPr>
    <a:lvl2pPr marL="409575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55 Helvetica Roman" pitchFamily="1" charset="-52"/>
        <a:ea typeface="ＭＳ Ｐゴシック" pitchFamily="-110" charset="-128"/>
        <a:cs typeface="+mn-cs"/>
      </a:defRPr>
    </a:lvl2pPr>
    <a:lvl3pPr marL="81915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55 Helvetica Roman" pitchFamily="1" charset="-52"/>
        <a:ea typeface="ＭＳ Ｐゴシック" pitchFamily="-110" charset="-128"/>
        <a:cs typeface="+mn-cs"/>
      </a:defRPr>
    </a:lvl3pPr>
    <a:lvl4pPr marL="1230313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55 Helvetica Roman" pitchFamily="1" charset="-52"/>
        <a:ea typeface="ＭＳ Ｐゴシック" pitchFamily="-110" charset="-128"/>
        <a:cs typeface="+mn-cs"/>
      </a:defRPr>
    </a:lvl4pPr>
    <a:lvl5pPr marL="1639888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55 Helvetica Roman" pitchFamily="1" charset="-52"/>
        <a:ea typeface="ＭＳ Ｐゴシック" pitchFamily="-110" charset="-128"/>
        <a:cs typeface="+mn-cs"/>
      </a:defRPr>
    </a:lvl5pPr>
    <a:lvl6pPr marL="2051456" algn="l" defTabSz="41029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461748" algn="l" defTabSz="41029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2872039" algn="l" defTabSz="41029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282330" algn="l" defTabSz="41029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 sz="8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742950" indent="-285750" defTabSz="939800">
              <a:defRPr sz="800">
                <a:solidFill>
                  <a:srgbClr val="666666"/>
                </a:solidFill>
                <a:latin typeface="55 Helvetica Roman" charset="0"/>
                <a:ea typeface="ＭＳ Ｐゴシック" charset="0"/>
              </a:defRPr>
            </a:lvl2pPr>
            <a:lvl3pPr marL="1143000" indent="-228600" defTabSz="939800">
              <a:defRPr sz="800">
                <a:solidFill>
                  <a:srgbClr val="666666"/>
                </a:solidFill>
                <a:latin typeface="55 Helvetica Roman" charset="0"/>
                <a:ea typeface="ＭＳ Ｐゴシック" charset="0"/>
              </a:defRPr>
            </a:lvl3pPr>
            <a:lvl4pPr marL="1600200" indent="-228600" defTabSz="939800">
              <a:defRPr sz="800">
                <a:solidFill>
                  <a:srgbClr val="666666"/>
                </a:solidFill>
                <a:latin typeface="55 Helvetica Roman" charset="0"/>
                <a:ea typeface="ＭＳ Ｐゴシック" charset="0"/>
              </a:defRPr>
            </a:lvl4pPr>
            <a:lvl5pPr marL="2057400" indent="-228600" defTabSz="939800">
              <a:defRPr sz="800">
                <a:solidFill>
                  <a:srgbClr val="666666"/>
                </a:solidFill>
                <a:latin typeface="55 Helvetica Roman" charset="0"/>
                <a:ea typeface="ＭＳ Ｐゴシック" charset="0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rgbClr val="666666"/>
                </a:solidFill>
                <a:latin typeface="55 Helvetica Roman" charset="0"/>
                <a:ea typeface="ＭＳ Ｐゴシック" charset="0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rgbClr val="666666"/>
                </a:solidFill>
                <a:latin typeface="55 Helvetica Roman" charset="0"/>
                <a:ea typeface="ＭＳ Ｐゴシック" charset="0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rgbClr val="666666"/>
                </a:solidFill>
                <a:latin typeface="55 Helvetica Roman" charset="0"/>
                <a:ea typeface="ＭＳ Ｐゴシック" charset="0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rgbClr val="666666"/>
                </a:solidFill>
                <a:latin typeface="55 Helvetica Roman" charset="0"/>
                <a:ea typeface="ＭＳ Ｐゴシック" charset="0"/>
              </a:defRPr>
            </a:lvl9pPr>
          </a:lstStyle>
          <a:p>
            <a:fld id="{CC4AE89E-99FF-2349-AC62-4259C42BA2A4}" type="slidenum">
              <a:rPr lang="en-US" sz="1200">
                <a:solidFill>
                  <a:schemeClr val="tx1"/>
                </a:solidFill>
              </a:rPr>
              <a:pPr/>
              <a:t>1</a:t>
            </a:fld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55600" y="708025"/>
            <a:ext cx="6299200" cy="3543300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55 Helvetica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 smtClean="0">
                <a:solidFill>
                  <a:schemeClr val="tx1"/>
                </a:solidFill>
              </a:rPr>
              <a:t>Investigated a spatiotemporal query model to </a:t>
            </a:r>
            <a:r>
              <a:rPr lang="en-US" sz="2000" dirty="0" smtClean="0">
                <a:solidFill>
                  <a:schemeClr val="tx1"/>
                </a:solidFill>
              </a:rPr>
              <a:t>connect the array-based data model with the key-value based </a:t>
            </a:r>
            <a:r>
              <a:rPr lang="en-US" sz="2000" dirty="0" err="1" smtClean="0">
                <a:solidFill>
                  <a:schemeClr val="tx1"/>
                </a:solidFill>
              </a:rPr>
              <a:t>MapReduce</a:t>
            </a:r>
            <a:r>
              <a:rPr lang="en-US" sz="2000" dirty="0" smtClean="0">
                <a:solidFill>
                  <a:schemeClr val="tx1"/>
                </a:solidFill>
              </a:rPr>
              <a:t> programming model using </a:t>
            </a:r>
            <a:r>
              <a:rPr lang="en-US" sz="2000" b="1" i="1" dirty="0" smtClean="0">
                <a:solidFill>
                  <a:schemeClr val="tx1"/>
                </a:solidFill>
              </a:rPr>
              <a:t>grid </a:t>
            </a:r>
            <a:r>
              <a:rPr lang="en-US" sz="2000" dirty="0" smtClean="0">
                <a:solidFill>
                  <a:schemeClr val="tx1"/>
                </a:solidFill>
              </a:rPr>
              <a:t>concept</a:t>
            </a:r>
            <a:endParaRPr lang="en-GB" sz="2000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9DE5AC2-CFBD-7F48-BE6B-F338EB7ECB0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3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14_presentation_template_16x9_theater_display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0052" y="-13368"/>
            <a:ext cx="9233124" cy="5193632"/>
          </a:xfrm>
          <a:prstGeom prst="rect">
            <a:avLst/>
          </a:prstGeom>
          <a:effectLst/>
        </p:spPr>
      </p:pic>
      <p:sp>
        <p:nvSpPr>
          <p:cNvPr id="6" name="Rectangle 6"/>
          <p:cNvSpPr>
            <a:spLocks noChangeArrowheads="1"/>
          </p:cNvSpPr>
          <p:nvPr userDrawn="1"/>
        </p:nvSpPr>
        <p:spPr bwMode="auto">
          <a:xfrm>
            <a:off x="100013" y="342903"/>
            <a:ext cx="8609012" cy="200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4" rIns="91429" bIns="45714"/>
          <a:lstStyle/>
          <a:p>
            <a:pPr eaLnBrk="1" hangingPunct="1"/>
            <a:r>
              <a:rPr lang="en-US" sz="900">
                <a:solidFill>
                  <a:schemeClr val="bg1"/>
                </a:solidFill>
                <a:latin typeface="Arial" charset="0"/>
              </a:rPr>
              <a:t>National Aeronautics and Space Administration</a:t>
            </a:r>
          </a:p>
        </p:txBody>
      </p:sp>
      <p:sp>
        <p:nvSpPr>
          <p:cNvPr id="7" name="Rectangle 7"/>
          <p:cNvSpPr>
            <a:spLocks noChangeArrowheads="1"/>
          </p:cNvSpPr>
          <p:nvPr userDrawn="1"/>
        </p:nvSpPr>
        <p:spPr bwMode="auto">
          <a:xfrm>
            <a:off x="88902" y="4818064"/>
            <a:ext cx="8609013" cy="26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4" rIns="91429" bIns="45714"/>
          <a:lstStyle/>
          <a:p>
            <a:pPr eaLnBrk="1" hangingPunct="1"/>
            <a:r>
              <a:rPr lang="en-US" sz="900">
                <a:solidFill>
                  <a:schemeClr val="bg1"/>
                </a:solidFill>
                <a:latin typeface="Arial" charset="0"/>
              </a:rPr>
              <a:t>www.nasa.gov </a:t>
            </a:r>
          </a:p>
        </p:txBody>
      </p:sp>
      <p:sp>
        <p:nvSpPr>
          <p:cNvPr id="849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56495" y="1588639"/>
            <a:ext cx="6803237" cy="1061198"/>
          </a:xfrm>
        </p:spPr>
        <p:txBody>
          <a:bodyPr/>
          <a:lstStyle>
            <a:lvl1pPr algn="ctr">
              <a:defRPr sz="3200" b="1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55737" y="2720736"/>
            <a:ext cx="6811930" cy="1055768"/>
          </a:xfrm>
        </p:spPr>
        <p:txBody>
          <a:bodyPr/>
          <a:lstStyle>
            <a:lvl1pPr marL="0" indent="0" algn="ctr">
              <a:buFont typeface="AGaramond RegularSC" pitchFamily="1" charset="-52"/>
              <a:buNone/>
              <a:defRPr sz="2400">
                <a:solidFill>
                  <a:srgbClr val="2C93EF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69759" y="176220"/>
            <a:ext cx="711159" cy="61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639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664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7708" y="857250"/>
            <a:ext cx="2075295" cy="31999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490" y="857250"/>
            <a:ext cx="6091670" cy="31999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31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High Performance Science at the NASA Center for Climate Simulation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485588" y="4911283"/>
            <a:ext cx="482600" cy="257175"/>
          </a:xfrm>
          <a:prstGeom prst="rect">
            <a:avLst/>
          </a:prstGeom>
          <a:ln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28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035" y="3305036"/>
            <a:ext cx="7771534" cy="1022187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3035" y="2179895"/>
            <a:ext cx="7771534" cy="1125140"/>
          </a:xfrm>
        </p:spPr>
        <p:txBody>
          <a:bodyPr anchor="b"/>
          <a:lstStyle>
            <a:lvl1pPr marL="0" indent="0">
              <a:buNone/>
              <a:defRPr sz="1800"/>
            </a:lvl1pPr>
            <a:lvl2pPr marL="410291" indent="0">
              <a:buNone/>
              <a:defRPr sz="1600"/>
            </a:lvl2pPr>
            <a:lvl3pPr marL="820583" indent="0">
              <a:buNone/>
              <a:defRPr sz="1400"/>
            </a:lvl3pPr>
            <a:lvl4pPr marL="1230874" indent="0">
              <a:buNone/>
              <a:defRPr sz="1300"/>
            </a:lvl4pPr>
            <a:lvl5pPr marL="1641165" indent="0">
              <a:buNone/>
              <a:defRPr sz="1300"/>
            </a:lvl5pPr>
            <a:lvl6pPr marL="2051456" indent="0">
              <a:buNone/>
              <a:defRPr sz="1300"/>
            </a:lvl6pPr>
            <a:lvl7pPr marL="2461748" indent="0">
              <a:buNone/>
              <a:defRPr sz="1300"/>
            </a:lvl7pPr>
            <a:lvl8pPr marL="2872039" indent="0">
              <a:buNone/>
              <a:defRPr sz="1300"/>
            </a:lvl8pPr>
            <a:lvl9pPr marL="3282330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3081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493" y="1485480"/>
            <a:ext cx="4082761" cy="257175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799" y="1485480"/>
            <a:ext cx="4084205" cy="257175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94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492" y="205908"/>
            <a:ext cx="8229023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492" y="1151406"/>
            <a:ext cx="4039465" cy="480102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0291" indent="0">
              <a:buNone/>
              <a:defRPr sz="1800" b="1"/>
            </a:lvl2pPr>
            <a:lvl3pPr marL="820583" indent="0">
              <a:buNone/>
              <a:defRPr sz="1600" b="1"/>
            </a:lvl3pPr>
            <a:lvl4pPr marL="1230874" indent="0">
              <a:buNone/>
              <a:defRPr sz="1400" b="1"/>
            </a:lvl4pPr>
            <a:lvl5pPr marL="1641165" indent="0">
              <a:buNone/>
              <a:defRPr sz="1400" b="1"/>
            </a:lvl5pPr>
            <a:lvl6pPr marL="2051456" indent="0">
              <a:buNone/>
              <a:defRPr sz="1400" b="1"/>
            </a:lvl6pPr>
            <a:lvl7pPr marL="2461748" indent="0">
              <a:buNone/>
              <a:defRPr sz="1400" b="1"/>
            </a:lvl7pPr>
            <a:lvl8pPr marL="2872039" indent="0">
              <a:buNone/>
              <a:defRPr sz="1400" b="1"/>
            </a:lvl8pPr>
            <a:lvl9pPr marL="3282330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492" y="1631507"/>
            <a:ext cx="4039465" cy="2963606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606" y="1151406"/>
            <a:ext cx="4040909" cy="480102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0291" indent="0">
              <a:buNone/>
              <a:defRPr sz="1800" b="1"/>
            </a:lvl2pPr>
            <a:lvl3pPr marL="820583" indent="0">
              <a:buNone/>
              <a:defRPr sz="1600" b="1"/>
            </a:lvl3pPr>
            <a:lvl4pPr marL="1230874" indent="0">
              <a:buNone/>
              <a:defRPr sz="1400" b="1"/>
            </a:lvl4pPr>
            <a:lvl5pPr marL="1641165" indent="0">
              <a:buNone/>
              <a:defRPr sz="1400" b="1"/>
            </a:lvl5pPr>
            <a:lvl6pPr marL="2051456" indent="0">
              <a:buNone/>
              <a:defRPr sz="1400" b="1"/>
            </a:lvl6pPr>
            <a:lvl7pPr marL="2461748" indent="0">
              <a:buNone/>
              <a:defRPr sz="1400" b="1"/>
            </a:lvl7pPr>
            <a:lvl8pPr marL="2872039" indent="0">
              <a:buNone/>
              <a:defRPr sz="1400" b="1"/>
            </a:lvl8pPr>
            <a:lvl9pPr marL="3282330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606" y="1631507"/>
            <a:ext cx="4040909" cy="2963606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986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460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638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492" y="204858"/>
            <a:ext cx="3007591" cy="871958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4762" y="204858"/>
            <a:ext cx="5111750" cy="4390254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492" y="1076817"/>
            <a:ext cx="3007591" cy="3518297"/>
          </a:xfrm>
        </p:spPr>
        <p:txBody>
          <a:bodyPr/>
          <a:lstStyle>
            <a:lvl1pPr marL="0" indent="0">
              <a:buNone/>
              <a:defRPr sz="1300"/>
            </a:lvl1pPr>
            <a:lvl2pPr marL="410291" indent="0">
              <a:buNone/>
              <a:defRPr sz="1100"/>
            </a:lvl2pPr>
            <a:lvl3pPr marL="820583" indent="0">
              <a:buNone/>
              <a:defRPr sz="900"/>
            </a:lvl3pPr>
            <a:lvl4pPr marL="1230874" indent="0">
              <a:buNone/>
              <a:defRPr sz="800"/>
            </a:lvl4pPr>
            <a:lvl5pPr marL="1641165" indent="0">
              <a:buNone/>
              <a:defRPr sz="800"/>
            </a:lvl5pPr>
            <a:lvl6pPr marL="2051456" indent="0">
              <a:buNone/>
              <a:defRPr sz="800"/>
            </a:lvl6pPr>
            <a:lvl7pPr marL="2461748" indent="0">
              <a:buNone/>
              <a:defRPr sz="800"/>
            </a:lvl7pPr>
            <a:lvl8pPr marL="2872039" indent="0">
              <a:buNone/>
              <a:defRPr sz="800"/>
            </a:lvl8pPr>
            <a:lvl9pPr marL="328233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0016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435" y="3600241"/>
            <a:ext cx="5486977" cy="42547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435" y="459091"/>
            <a:ext cx="5486977" cy="3086520"/>
          </a:xfrm>
        </p:spPr>
        <p:txBody>
          <a:bodyPr/>
          <a:lstStyle>
            <a:lvl1pPr marL="0" indent="0">
              <a:buNone/>
              <a:defRPr sz="2900"/>
            </a:lvl1pPr>
            <a:lvl2pPr marL="410291" indent="0">
              <a:buNone/>
              <a:defRPr sz="2500"/>
            </a:lvl2pPr>
            <a:lvl3pPr marL="820583" indent="0">
              <a:buNone/>
              <a:defRPr sz="2200"/>
            </a:lvl3pPr>
            <a:lvl4pPr marL="1230874" indent="0">
              <a:buNone/>
              <a:defRPr sz="1800"/>
            </a:lvl4pPr>
            <a:lvl5pPr marL="1641165" indent="0">
              <a:buNone/>
              <a:defRPr sz="1800"/>
            </a:lvl5pPr>
            <a:lvl6pPr marL="2051456" indent="0">
              <a:buNone/>
              <a:defRPr sz="1800"/>
            </a:lvl6pPr>
            <a:lvl7pPr marL="2461748" indent="0">
              <a:buNone/>
              <a:defRPr sz="1800"/>
            </a:lvl7pPr>
            <a:lvl8pPr marL="2872039" indent="0">
              <a:buNone/>
              <a:defRPr sz="1800"/>
            </a:lvl8pPr>
            <a:lvl9pPr marL="3282330" indent="0">
              <a:buNone/>
              <a:defRPr sz="18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435" y="4025714"/>
            <a:ext cx="5486977" cy="603017"/>
          </a:xfrm>
        </p:spPr>
        <p:txBody>
          <a:bodyPr/>
          <a:lstStyle>
            <a:lvl1pPr marL="0" indent="0">
              <a:buNone/>
              <a:defRPr sz="1300"/>
            </a:lvl1pPr>
            <a:lvl2pPr marL="410291" indent="0">
              <a:buNone/>
              <a:defRPr sz="1100"/>
            </a:lvl2pPr>
            <a:lvl3pPr marL="820583" indent="0">
              <a:buNone/>
              <a:defRPr sz="900"/>
            </a:lvl3pPr>
            <a:lvl4pPr marL="1230874" indent="0">
              <a:buNone/>
              <a:defRPr sz="800"/>
            </a:lvl4pPr>
            <a:lvl5pPr marL="1641165" indent="0">
              <a:buNone/>
              <a:defRPr sz="800"/>
            </a:lvl5pPr>
            <a:lvl6pPr marL="2051456" indent="0">
              <a:buNone/>
              <a:defRPr sz="800"/>
            </a:lvl6pPr>
            <a:lvl7pPr marL="2461748" indent="0">
              <a:buNone/>
              <a:defRPr sz="800"/>
            </a:lvl7pPr>
            <a:lvl8pPr marL="2872039" indent="0">
              <a:buNone/>
              <a:defRPr sz="800"/>
            </a:lvl8pPr>
            <a:lvl9pPr marL="328233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92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4" Type="http://schemas.openxmlformats.org/officeDocument/2006/relationships/image" Target="../media/image2.emf"/><Relationship Id="rId15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4968087"/>
            <a:ext cx="9144000" cy="264319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800" y="825500"/>
            <a:ext cx="8813800" cy="381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9" tIns="45714" rIns="91429" bIns="457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4000" cy="2500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4938" y="106363"/>
            <a:ext cx="8856662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9" tIns="45714" rIns="91429" bIns="4571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369759" y="176220"/>
            <a:ext cx="711159" cy="617586"/>
          </a:xfrm>
          <a:prstGeom prst="rect">
            <a:avLst/>
          </a:prstGeom>
        </p:spPr>
      </p:pic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High-Performance Science at the NASA Center for Climate Simulation</a:t>
            </a: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485588" y="4911283"/>
            <a:ext cx="482600" cy="257175"/>
          </a:xfrm>
          <a:prstGeom prst="rect">
            <a:avLst/>
          </a:prstGeom>
          <a:ln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0000"/>
          </a:solidFill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  <a:latin typeface="Times New Roman"/>
          <a:ea typeface="ＭＳ Ｐゴシック" charset="-128"/>
          <a:cs typeface="Times New Roman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0000"/>
          </a:solidFill>
          <a:latin typeface="Helvetica" charset="0"/>
          <a:ea typeface="ＭＳ Ｐゴシック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0000"/>
          </a:solidFill>
          <a:latin typeface="Helvetica" charset="0"/>
          <a:ea typeface="ＭＳ Ｐゴシック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0000"/>
          </a:solidFill>
          <a:latin typeface="Helvetica" charset="0"/>
          <a:ea typeface="ＭＳ Ｐゴシック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0000"/>
          </a:solidFill>
          <a:latin typeface="Helvetica" charset="0"/>
          <a:ea typeface="ＭＳ Ｐゴシック" charset="-128"/>
        </a:defRPr>
      </a:lvl5pPr>
      <a:lvl6pPr marL="410291" algn="l" defTabSz="914608" rtl="0" eaLnBrk="1" fontAlgn="base" hangingPunct="1">
        <a:spcBef>
          <a:spcPct val="0"/>
        </a:spcBef>
        <a:spcAft>
          <a:spcPct val="0"/>
        </a:spcAft>
        <a:defRPr sz="3200">
          <a:solidFill>
            <a:srgbClr val="939BA8"/>
          </a:solidFill>
          <a:latin typeface="Arial" pitchFamily="-110" charset="-52"/>
        </a:defRPr>
      </a:lvl6pPr>
      <a:lvl7pPr marL="820583" algn="l" defTabSz="914608" rtl="0" eaLnBrk="1" fontAlgn="base" hangingPunct="1">
        <a:spcBef>
          <a:spcPct val="0"/>
        </a:spcBef>
        <a:spcAft>
          <a:spcPct val="0"/>
        </a:spcAft>
        <a:defRPr sz="3200">
          <a:solidFill>
            <a:srgbClr val="939BA8"/>
          </a:solidFill>
          <a:latin typeface="Arial" pitchFamily="-110" charset="-52"/>
        </a:defRPr>
      </a:lvl7pPr>
      <a:lvl8pPr marL="1230874" algn="l" defTabSz="914608" rtl="0" eaLnBrk="1" fontAlgn="base" hangingPunct="1">
        <a:spcBef>
          <a:spcPct val="0"/>
        </a:spcBef>
        <a:spcAft>
          <a:spcPct val="0"/>
        </a:spcAft>
        <a:defRPr sz="3200">
          <a:solidFill>
            <a:srgbClr val="939BA8"/>
          </a:solidFill>
          <a:latin typeface="Arial" pitchFamily="-110" charset="-52"/>
        </a:defRPr>
      </a:lvl8pPr>
      <a:lvl9pPr marL="1641165" algn="l" defTabSz="914608" rtl="0" eaLnBrk="1" fontAlgn="base" hangingPunct="1">
        <a:spcBef>
          <a:spcPct val="0"/>
        </a:spcBef>
        <a:spcAft>
          <a:spcPct val="0"/>
        </a:spcAft>
        <a:defRPr sz="3200">
          <a:solidFill>
            <a:srgbClr val="939BA8"/>
          </a:solidFill>
          <a:latin typeface="Arial" pitchFamily="-110" charset="-52"/>
        </a:defRPr>
      </a:lvl9pPr>
    </p:titleStyle>
    <p:bodyStyle>
      <a:lvl1pPr marL="111125" indent="-111125" algn="l" rtl="0" eaLnBrk="1" fontAlgn="base" hangingPunct="1">
        <a:lnSpc>
          <a:spcPts val="2400"/>
        </a:lnSpc>
        <a:spcBef>
          <a:spcPts val="400"/>
        </a:spcBef>
        <a:spcAft>
          <a:spcPct val="0"/>
        </a:spcAft>
        <a:buClr>
          <a:srgbClr val="A0A0A0"/>
        </a:buClr>
        <a:buSzPct val="80000"/>
        <a:buFont typeface="AGaramond RegularSC" charset="0"/>
        <a:defRPr sz="1600" b="1">
          <a:solidFill>
            <a:srgbClr val="000000"/>
          </a:solidFill>
          <a:latin typeface="Helvetica"/>
          <a:ea typeface="ＭＳ Ｐゴシック" charset="-128"/>
          <a:cs typeface="Helvetica"/>
        </a:defRPr>
      </a:lvl1pPr>
      <a:lvl2pPr marL="568325" indent="-168275" algn="l" rtl="0" eaLnBrk="1" fontAlgn="base" hangingPunct="1">
        <a:lnSpc>
          <a:spcPts val="2400"/>
        </a:lnSpc>
        <a:spcBef>
          <a:spcPts val="400"/>
        </a:spcBef>
        <a:spcAft>
          <a:spcPct val="0"/>
        </a:spcAft>
        <a:buClr>
          <a:srgbClr val="1E568D"/>
        </a:buClr>
        <a:buFont typeface="Arial" charset="0"/>
        <a:buChar char="•"/>
        <a:defRPr sz="1400">
          <a:solidFill>
            <a:srgbClr val="000000"/>
          </a:solidFill>
          <a:latin typeface="Helvetica"/>
          <a:ea typeface="ＭＳ Ｐゴシック" pitchFamily="-110" charset="-128"/>
          <a:cs typeface="Helvetica"/>
        </a:defRPr>
      </a:lvl2pPr>
      <a:lvl3pPr marL="747713" indent="-168275" algn="l" rtl="0" eaLnBrk="1" fontAlgn="base" hangingPunct="1">
        <a:lnSpc>
          <a:spcPts val="2400"/>
        </a:lnSpc>
        <a:spcBef>
          <a:spcPts val="400"/>
        </a:spcBef>
        <a:spcAft>
          <a:spcPct val="0"/>
        </a:spcAft>
        <a:buClr>
          <a:srgbClr val="1E568D"/>
        </a:buClr>
        <a:buSzPct val="90000"/>
        <a:buChar char="»"/>
        <a:defRPr sz="1400">
          <a:solidFill>
            <a:srgbClr val="000000"/>
          </a:solidFill>
          <a:latin typeface="Helvetica"/>
          <a:ea typeface="ＭＳ Ｐゴシック" pitchFamily="-110" charset="-128"/>
          <a:cs typeface="Helvetica"/>
        </a:defRPr>
      </a:lvl3pPr>
      <a:lvl4pPr marL="1196975" indent="-111125" algn="l" rtl="0" eaLnBrk="1" fontAlgn="base" hangingPunct="1">
        <a:lnSpc>
          <a:spcPts val="2400"/>
        </a:lnSpc>
        <a:spcBef>
          <a:spcPts val="400"/>
        </a:spcBef>
        <a:spcAft>
          <a:spcPct val="0"/>
        </a:spcAft>
        <a:defRPr sz="1400">
          <a:solidFill>
            <a:srgbClr val="000000"/>
          </a:solidFill>
          <a:latin typeface="Helvetica"/>
          <a:ea typeface="ＭＳ Ｐゴシック" pitchFamily="-110" charset="-128"/>
          <a:cs typeface="Helvetica"/>
        </a:defRPr>
      </a:lvl4pPr>
      <a:lvl5pPr marL="1711325" indent="-1651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Helvetica"/>
          <a:ea typeface="ＭＳ Ｐゴシック" pitchFamily="-110" charset="-128"/>
          <a:cs typeface="Helvetica"/>
        </a:defRPr>
      </a:lvl5pPr>
      <a:lvl6pPr marL="2467446" indent="-227940" algn="l" defTabSz="914608" rtl="0" eaLnBrk="1" fontAlgn="base" hangingPunct="1">
        <a:lnSpc>
          <a:spcPts val="2602"/>
        </a:lnSpc>
        <a:spcBef>
          <a:spcPct val="0"/>
        </a:spcBef>
        <a:spcAft>
          <a:spcPts val="595"/>
        </a:spcAft>
        <a:defRPr sz="1300">
          <a:solidFill>
            <a:srgbClr val="666666"/>
          </a:solidFill>
          <a:latin typeface="+mn-lt"/>
          <a:ea typeface="ＭＳ Ｐゴシック" pitchFamily="-110" charset="-128"/>
        </a:defRPr>
      </a:lvl6pPr>
      <a:lvl7pPr marL="2877737" indent="-227940" algn="l" defTabSz="914608" rtl="0" eaLnBrk="1" fontAlgn="base" hangingPunct="1">
        <a:lnSpc>
          <a:spcPts val="2602"/>
        </a:lnSpc>
        <a:spcBef>
          <a:spcPct val="0"/>
        </a:spcBef>
        <a:spcAft>
          <a:spcPts val="595"/>
        </a:spcAft>
        <a:defRPr sz="1300">
          <a:solidFill>
            <a:srgbClr val="666666"/>
          </a:solidFill>
          <a:latin typeface="+mn-lt"/>
          <a:ea typeface="ＭＳ Ｐゴシック" pitchFamily="-110" charset="-128"/>
        </a:defRPr>
      </a:lvl7pPr>
      <a:lvl8pPr marL="3288029" indent="-227940" algn="l" defTabSz="914608" rtl="0" eaLnBrk="1" fontAlgn="base" hangingPunct="1">
        <a:lnSpc>
          <a:spcPts val="2602"/>
        </a:lnSpc>
        <a:spcBef>
          <a:spcPct val="0"/>
        </a:spcBef>
        <a:spcAft>
          <a:spcPts val="595"/>
        </a:spcAft>
        <a:defRPr sz="1300">
          <a:solidFill>
            <a:srgbClr val="666666"/>
          </a:solidFill>
          <a:latin typeface="+mn-lt"/>
          <a:ea typeface="ＭＳ Ｐゴシック" pitchFamily="-110" charset="-128"/>
        </a:defRPr>
      </a:lvl8pPr>
      <a:lvl9pPr marL="3698320" indent="-227940" algn="l" defTabSz="914608" rtl="0" eaLnBrk="1" fontAlgn="base" hangingPunct="1">
        <a:lnSpc>
          <a:spcPts val="2602"/>
        </a:lnSpc>
        <a:spcBef>
          <a:spcPct val="0"/>
        </a:spcBef>
        <a:spcAft>
          <a:spcPts val="595"/>
        </a:spcAft>
        <a:defRPr sz="1300">
          <a:solidFill>
            <a:srgbClr val="666666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0291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0583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0874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1165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1456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61748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72039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82330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niel.q.duffy@nasa.gov" TargetMode="External"/><Relationship Id="rId4" Type="http://schemas.openxmlformats.org/officeDocument/2006/relationships/hyperlink" Target="http://www.nccs.nasa.gov" TargetMode="External"/><Relationship Id="rId5" Type="http://schemas.openxmlformats.org/officeDocument/2006/relationships/hyperlink" Target="http://www.nasa.gov/centers/goddard/home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doutriaux1@llnl.gov" TargetMode="External"/><Relationship Id="rId3" Type="http://schemas.openxmlformats.org/officeDocument/2006/relationships/hyperlink" Target="mailto:daniel.q.duffy@nasa.gov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79253" y="847835"/>
            <a:ext cx="8317139" cy="2284339"/>
          </a:xfrm>
        </p:spPr>
        <p:txBody>
          <a:bodyPr/>
          <a:lstStyle/>
          <a:p>
            <a:pPr>
              <a:defRPr/>
            </a:pPr>
            <a:r>
              <a:rPr lang="en-US" sz="2400" dirty="0" smtClean="0">
                <a:effectLst/>
              </a:rPr>
              <a:t>Overview of the ESGF Compute Working Team (CWT) and Target Milestones</a:t>
            </a:r>
            <a:br>
              <a:rPr lang="en-US" sz="2400" dirty="0" smtClean="0">
                <a:effectLst/>
              </a:rPr>
            </a:br>
            <a:r>
              <a:rPr lang="en-US" sz="2000" dirty="0" smtClean="0">
                <a:latin typeface="Helvetica" charset="0"/>
                <a:ea typeface="ＭＳ Ｐゴシック" charset="0"/>
              </a:rPr>
              <a:t/>
            </a:r>
            <a:br>
              <a:rPr lang="en-US" sz="2000" dirty="0" smtClean="0">
                <a:latin typeface="Helvetica" charset="0"/>
                <a:ea typeface="ＭＳ Ｐゴシック" charset="0"/>
              </a:rPr>
            </a:br>
            <a:r>
              <a:rPr lang="en-US" sz="1800" dirty="0" smtClean="0">
                <a:latin typeface="Helvetica" charset="0"/>
                <a:ea typeface="ＭＳ Ｐゴシック" charset="0"/>
              </a:rPr>
              <a:t>ESGF &amp; UV-CDAT Face-to-Face </a:t>
            </a:r>
            <a:br>
              <a:rPr lang="en-US" sz="1800" dirty="0" smtClean="0">
                <a:latin typeface="Helvetica" charset="0"/>
                <a:ea typeface="ＭＳ Ｐゴシック" charset="0"/>
              </a:rPr>
            </a:br>
            <a:r>
              <a:rPr lang="en-US" sz="1800" dirty="0" smtClean="0">
                <a:latin typeface="Helvetica" charset="0"/>
                <a:ea typeface="ＭＳ Ｐゴシック" charset="0"/>
              </a:rPr>
              <a:t>December 2015</a:t>
            </a:r>
            <a:endParaRPr lang="en-US" sz="1800" dirty="0">
              <a:latin typeface="Helvetica" charset="0"/>
              <a:ea typeface="ＭＳ Ｐゴシック" charset="0"/>
            </a:endParaRPr>
          </a:p>
        </p:txBody>
      </p:sp>
      <p:sp>
        <p:nvSpPr>
          <p:cNvPr id="15362" name="Subtitle 4"/>
          <p:cNvSpPr>
            <a:spLocks noGrp="1"/>
          </p:cNvSpPr>
          <p:nvPr>
            <p:ph type="subTitle" idx="1"/>
          </p:nvPr>
        </p:nvSpPr>
        <p:spPr>
          <a:xfrm>
            <a:off x="106729" y="3227669"/>
            <a:ext cx="8911865" cy="120694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</a:rPr>
              <a:t>Daniel Duffy </a:t>
            </a: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  <a:hlinkClick r:id="rId3"/>
              </a:rPr>
              <a:t>daniel.q.duffy@nasa.gov</a:t>
            </a: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</a:rPr>
              <a:t> and on Twitter @</a:t>
            </a:r>
            <a:r>
              <a:rPr lang="en-US" sz="1400" b="0" dirty="0" err="1">
                <a:solidFill>
                  <a:schemeClr val="bg1"/>
                </a:solidFill>
                <a:latin typeface="Helvetica" charset="0"/>
                <a:ea typeface="ＭＳ Ｐゴシック" charset="0"/>
              </a:rPr>
              <a:t>dqduffy</a:t>
            </a:r>
            <a:endParaRPr lang="en-US" sz="1400" b="0" dirty="0">
              <a:solidFill>
                <a:schemeClr val="bg1"/>
              </a:solidFill>
              <a:latin typeface="Helvetica" charset="0"/>
              <a:ea typeface="ＭＳ Ｐゴシック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</a:rPr>
              <a:t>High Performance Computing Lead at the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</a:rPr>
              <a:t>NASA Center for Climate Simulation (NCCS) – </a:t>
            </a: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  <a:hlinkClick r:id="rId4"/>
              </a:rPr>
              <a:t>http://www.nccs.nasa.gov</a:t>
            </a: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</a:rPr>
              <a:t> and @NASA_NCCS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</a:rPr>
              <a:t>Goddard Space Flight Center (GSFC) – </a:t>
            </a: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  <a:hlinkClick r:id="rId5"/>
              </a:rPr>
              <a:t>http://www.nasa.gov/centers/goddard/home/</a:t>
            </a:r>
            <a:r>
              <a:rPr lang="en-US" sz="1400" b="0" dirty="0">
                <a:solidFill>
                  <a:schemeClr val="bg1"/>
                </a:solidFill>
                <a:latin typeface="Helvetica" charset="0"/>
                <a:ea typeface="ＭＳ Ｐゴシック" charset="0"/>
              </a:rPr>
              <a:t>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Isosceles Triangle 44"/>
          <p:cNvSpPr/>
          <p:nvPr/>
        </p:nvSpPr>
        <p:spPr bwMode="auto">
          <a:xfrm rot="16200000">
            <a:off x="6867891" y="2432122"/>
            <a:ext cx="2001119" cy="504139"/>
          </a:xfrm>
          <a:prstGeom prst="triangle">
            <a:avLst/>
          </a:prstGeom>
          <a:solidFill>
            <a:srgbClr val="FF0000">
              <a:alpha val="3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900" b="0" i="0" u="none" strike="noStrike" cap="none" normalizeH="0" baseline="0">
              <a:ln>
                <a:noFill/>
              </a:ln>
              <a:solidFill>
                <a:srgbClr val="666666"/>
              </a:solidFill>
              <a:effectLst/>
              <a:latin typeface="55 Helvetica Roman" pitchFamily="1" charset="-52"/>
            </a:endParaRPr>
          </a:p>
        </p:txBody>
      </p:sp>
      <p:sp>
        <p:nvSpPr>
          <p:cNvPr id="3" name="Rectangle 88"/>
          <p:cNvSpPr>
            <a:spLocks noChangeArrowheads="1"/>
          </p:cNvSpPr>
          <p:nvPr/>
        </p:nvSpPr>
        <p:spPr bwMode="auto">
          <a:xfrm>
            <a:off x="2367145" y="3441535"/>
            <a:ext cx="4152915" cy="762334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2371508" y="2774284"/>
            <a:ext cx="2055986" cy="606899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5" name="Rectangle 91"/>
          <p:cNvSpPr>
            <a:spLocks noChangeArrowheads="1"/>
          </p:cNvSpPr>
          <p:nvPr/>
        </p:nvSpPr>
        <p:spPr bwMode="auto">
          <a:xfrm>
            <a:off x="4462355" y="2781612"/>
            <a:ext cx="2055600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375846" y="2107690"/>
            <a:ext cx="2055986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7" name="Rectangle 96"/>
          <p:cNvSpPr>
            <a:spLocks noChangeArrowheads="1"/>
          </p:cNvSpPr>
          <p:nvPr/>
        </p:nvSpPr>
        <p:spPr bwMode="auto">
          <a:xfrm>
            <a:off x="4473371" y="2104128"/>
            <a:ext cx="2055600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380184" y="1433012"/>
            <a:ext cx="2055986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9" name="Rectangle 98"/>
          <p:cNvSpPr>
            <a:spLocks noChangeArrowheads="1"/>
          </p:cNvSpPr>
          <p:nvPr/>
        </p:nvSpPr>
        <p:spPr bwMode="auto">
          <a:xfrm>
            <a:off x="4477827" y="1432456"/>
            <a:ext cx="2055600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0" name="Rectangle 100"/>
          <p:cNvSpPr>
            <a:spLocks noChangeArrowheads="1"/>
          </p:cNvSpPr>
          <p:nvPr/>
        </p:nvSpPr>
        <p:spPr bwMode="auto">
          <a:xfrm>
            <a:off x="6578736" y="2780406"/>
            <a:ext cx="1117804" cy="605702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1" name="Rectangle 101"/>
          <p:cNvSpPr>
            <a:spLocks noChangeArrowheads="1"/>
          </p:cNvSpPr>
          <p:nvPr/>
        </p:nvSpPr>
        <p:spPr bwMode="auto">
          <a:xfrm>
            <a:off x="6566291" y="2109876"/>
            <a:ext cx="1117804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2" name="Rectangle 103"/>
          <p:cNvSpPr>
            <a:spLocks noChangeArrowheads="1"/>
          </p:cNvSpPr>
          <p:nvPr/>
        </p:nvSpPr>
        <p:spPr bwMode="auto">
          <a:xfrm>
            <a:off x="6562609" y="1428899"/>
            <a:ext cx="1117804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3" name="Rectangle 104"/>
          <p:cNvSpPr>
            <a:spLocks noChangeArrowheads="1"/>
          </p:cNvSpPr>
          <p:nvPr/>
        </p:nvSpPr>
        <p:spPr bwMode="auto">
          <a:xfrm>
            <a:off x="6562905" y="3446953"/>
            <a:ext cx="1119906" cy="762334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222065" y="2773662"/>
            <a:ext cx="1117635" cy="606899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1218451" y="2103959"/>
            <a:ext cx="1117635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214836" y="1423063"/>
            <a:ext cx="1117635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1214836" y="3441500"/>
            <a:ext cx="1120526" cy="76173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2367894" y="4250491"/>
            <a:ext cx="2055986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9" name="Rectangle 112"/>
          <p:cNvSpPr>
            <a:spLocks noChangeArrowheads="1"/>
          </p:cNvSpPr>
          <p:nvPr/>
        </p:nvSpPr>
        <p:spPr bwMode="auto">
          <a:xfrm>
            <a:off x="4458672" y="4246014"/>
            <a:ext cx="2055600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20" name="TextBox 5"/>
          <p:cNvSpPr txBox="1">
            <a:spLocks noChangeArrowheads="1"/>
          </p:cNvSpPr>
          <p:nvPr/>
        </p:nvSpPr>
        <p:spPr bwMode="auto">
          <a:xfrm>
            <a:off x="1246352" y="1433435"/>
            <a:ext cx="107781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algn="ctr" eaLnBrk="1" hangingPunct="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MPI, Open, Read, Write, etc.</a:t>
            </a:r>
          </a:p>
        </p:txBody>
      </p:sp>
      <p:sp>
        <p:nvSpPr>
          <p:cNvPr id="22" name="TextBox 154"/>
          <p:cNvSpPr txBox="1">
            <a:spLocks noChangeArrowheads="1"/>
          </p:cNvSpPr>
          <p:nvPr/>
        </p:nvSpPr>
        <p:spPr bwMode="auto">
          <a:xfrm>
            <a:off x="2399048" y="2125639"/>
            <a:ext cx="206134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algn="ctr" eaLnBrk="1" hangingPunct="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Classical Usage Patterns</a:t>
            </a:r>
          </a:p>
          <a:p>
            <a:pPr algn="ctr" eaLnBrk="1" hangingPunct="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Data is moved to the process</a:t>
            </a:r>
          </a:p>
        </p:txBody>
      </p:sp>
      <p:sp>
        <p:nvSpPr>
          <p:cNvPr id="23" name="TextBox 155"/>
          <p:cNvSpPr txBox="1">
            <a:spLocks noChangeArrowheads="1"/>
          </p:cNvSpPr>
          <p:nvPr/>
        </p:nvSpPr>
        <p:spPr bwMode="auto">
          <a:xfrm>
            <a:off x="4484517" y="2125036"/>
            <a:ext cx="20266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algn="ctr" eaLnBrk="1" hangingPunct="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Hadoop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-Like </a:t>
            </a:r>
            <a:r>
              <a:rPr lang="en-US" sz="1200" b="1" dirty="0" smtClean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Usage</a:t>
            </a:r>
          </a:p>
          <a:p>
            <a:pPr algn="ctr" eaLnBrk="1" hangingPunct="1"/>
            <a:r>
              <a:rPr lang="en-US" sz="1200" b="1" dirty="0" smtClean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Analytics 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moved to the </a:t>
            </a:r>
            <a:r>
              <a:rPr lang="en-US" sz="1200" b="1" dirty="0" smtClean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data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299505" y="2184354"/>
            <a:ext cx="9971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Network, IB, RDMA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478767" y="2908722"/>
            <a:ext cx="5822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41">
              <a:defRPr/>
            </a:pPr>
            <a:r>
              <a:rPr lang="en-US" sz="1200" b="1" dirty="0" smtClean="0">
                <a:solidFill>
                  <a:schemeClr val="bg2"/>
                </a:solidFill>
                <a:latin typeface="Times New Roman"/>
                <a:cs typeface="Times New Roman"/>
              </a:rPr>
              <a:t>GPFS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205429" y="3463758"/>
            <a:ext cx="1147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IBM Spectrum Scale (GPFS)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62665" y="4376278"/>
            <a:ext cx="18317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Traditional HPC Storage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460392" y="4220652"/>
            <a:ext cx="19943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Server &amp; JBOD</a:t>
            </a:r>
          </a:p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Commodity-Based Hardware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353133" y="3425316"/>
            <a:ext cx="41674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Object Store/</a:t>
            </a:r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Posix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 Parallel File System</a:t>
            </a:r>
          </a:p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 Very large, scaling both horizontally (throughput) and vertically (capacity); permeated with compute capability at all levels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535202" y="2955759"/>
            <a:ext cx="12915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POSIX Interface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771665" y="1610500"/>
            <a:ext cx="12890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Traditional HPC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735123" y="1619907"/>
            <a:ext cx="14072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Big Data Analytics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793733" y="2936944"/>
            <a:ext cx="14029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17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RESTful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 Interface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461927" y="2877942"/>
            <a:ext cx="12910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Hadoop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 Connector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501799" y="1497610"/>
            <a:ext cx="12135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MapReduce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, Spark, </a:t>
            </a:r>
            <a:r>
              <a:rPr lang="en-US" sz="1200" b="1" dirty="0" smtClean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ML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511207" y="2137313"/>
            <a:ext cx="11665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7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Cloudera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, Horton, BDAS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578940" y="3456232"/>
            <a:ext cx="1147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IBM Spectrum Scale (GPFS)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134938" y="106363"/>
            <a:ext cx="8856662" cy="62865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Times New Roman"/>
                <a:ea typeface="ＭＳ Ｐゴシック" charset="-128"/>
                <a:cs typeface="Times New Roman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5pPr>
            <a:lvl6pPr marL="410291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6pPr>
            <a:lvl7pPr marL="820583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7pPr>
            <a:lvl8pPr marL="1230874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8pPr>
            <a:lvl9pPr marL="1641165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9pPr>
          </a:lstStyle>
          <a:p>
            <a:r>
              <a:rPr lang="en-US" dirty="0" smtClean="0"/>
              <a:t>Can we enable both with the same data?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 bwMode="auto">
          <a:xfrm>
            <a:off x="1224149" y="843576"/>
            <a:ext cx="3211354" cy="524318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Climate Data Analysis Service (CDAS)</a:t>
            </a:r>
          </a:p>
          <a:p>
            <a:pPr algn="ctr">
              <a:defRPr/>
            </a:pPr>
            <a:r>
              <a:rPr lang="en-US" sz="1000" b="1" dirty="0">
                <a:solidFill>
                  <a:srgbClr val="C0504D"/>
                </a:solidFill>
                <a:latin typeface="Times New Roman"/>
                <a:cs typeface="Times New Roman"/>
              </a:rPr>
              <a:t>AGU IN31A</a:t>
            </a:r>
            <a:r>
              <a:rPr lang="en-US" sz="1000" b="1" dirty="0">
                <a:solidFill>
                  <a:srgbClr val="C0504D"/>
                </a:solidFill>
                <a:latin typeface="Times New Roman"/>
                <a:cs typeface="Times New Roman"/>
              </a:rPr>
              <a:t>-1749: A WPS Based Architecture for Climate Data Analytic Services (CDAS) at NASA </a:t>
            </a:r>
          </a:p>
        </p:txBody>
      </p:sp>
      <p:sp>
        <p:nvSpPr>
          <p:cNvPr id="44" name="Rectangle 43"/>
          <p:cNvSpPr/>
          <p:nvPr/>
        </p:nvSpPr>
        <p:spPr bwMode="auto">
          <a:xfrm>
            <a:off x="4493231" y="843576"/>
            <a:ext cx="3175083" cy="524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Climate Analytics-as-a-Service (</a:t>
            </a:r>
            <a:r>
              <a:rPr lang="en-US" sz="10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CAaaS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)</a:t>
            </a:r>
          </a:p>
          <a:p>
            <a:pPr algn="ctr">
              <a:defRPr/>
            </a:pPr>
            <a:r>
              <a:rPr lang="en-US" sz="1000" b="1" dirty="0" smtClean="0">
                <a:solidFill>
                  <a:srgbClr val="C0504D"/>
                </a:solidFill>
                <a:latin typeface="Times New Roman"/>
                <a:cs typeface="Times New Roman"/>
              </a:rPr>
              <a:t>AGU IN31A</a:t>
            </a:r>
            <a:r>
              <a:rPr lang="en-US" sz="1000" b="1" dirty="0">
                <a:solidFill>
                  <a:srgbClr val="C0504D"/>
                </a:solidFill>
                <a:latin typeface="Times New Roman"/>
                <a:cs typeface="Times New Roman"/>
              </a:rPr>
              <a:t>-1750: Extending Climate Analytics-as-a-Service to the Earth System Grid Federation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716417" y="1674014"/>
            <a:ext cx="14275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333333"/>
                </a:solidFill>
              </a:rPr>
              <a:t>This the problem. </a:t>
            </a:r>
            <a:endParaRPr lang="en-US" sz="1200" dirty="0">
              <a:solidFill>
                <a:srgbClr val="333333"/>
              </a:solidFill>
            </a:endParaRPr>
          </a:p>
          <a:p>
            <a:endParaRPr lang="en-US" sz="1200" dirty="0" smtClean="0">
              <a:solidFill>
                <a:srgbClr val="333333"/>
              </a:solidFill>
            </a:endParaRPr>
          </a:p>
          <a:p>
            <a:r>
              <a:rPr lang="en-US" sz="1200" dirty="0" err="1" smtClean="0">
                <a:solidFill>
                  <a:srgbClr val="333333"/>
                </a:solidFill>
              </a:rPr>
              <a:t>Hadoop</a:t>
            </a:r>
            <a:r>
              <a:rPr lang="en-US" sz="1200" dirty="0" smtClean="0">
                <a:solidFill>
                  <a:srgbClr val="333333"/>
                </a:solidFill>
              </a:rPr>
              <a:t> does not understand structured binary data.</a:t>
            </a:r>
          </a:p>
          <a:p>
            <a:endParaRPr lang="en-US" sz="1200" dirty="0">
              <a:solidFill>
                <a:srgbClr val="333333"/>
              </a:solidFill>
            </a:endParaRPr>
          </a:p>
          <a:p>
            <a:r>
              <a:rPr lang="en-US" sz="1200" dirty="0" smtClean="0">
                <a:solidFill>
                  <a:srgbClr val="333333"/>
                </a:solidFill>
              </a:rPr>
              <a:t>Have to sequence the data; make another copy.</a:t>
            </a:r>
            <a:endParaRPr lang="en-US" sz="1200" dirty="0">
              <a:solidFill>
                <a:srgbClr val="333333"/>
              </a:solidFill>
            </a:endParaRPr>
          </a:p>
        </p:txBody>
      </p:sp>
      <p:sp>
        <p:nvSpPr>
          <p:cNvPr id="47" name="Footer Placeholder 3"/>
          <p:cNvSpPr txBox="1">
            <a:spLocks/>
          </p:cNvSpPr>
          <p:nvPr/>
        </p:nvSpPr>
        <p:spPr>
          <a:xfrm>
            <a:off x="3066424" y="4901759"/>
            <a:ext cx="4351338" cy="2667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409575" indent="47625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2pPr>
            <a:lvl3pPr marL="819150" indent="95250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3pPr>
            <a:lvl4pPr marL="1230313" indent="141288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4pPr>
            <a:lvl5pPr marL="1639888" indent="188913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 smtClean="0"/>
              <a:t>2015 ESGF Face-to-Face</a:t>
            </a:r>
            <a:endParaRPr lang="en-US" dirty="0"/>
          </a:p>
        </p:txBody>
      </p:sp>
      <p:sp>
        <p:nvSpPr>
          <p:cNvPr id="48" name="Slide Number Placeholder 4"/>
          <p:cNvSpPr txBox="1">
            <a:spLocks/>
          </p:cNvSpPr>
          <p:nvPr/>
        </p:nvSpPr>
        <p:spPr>
          <a:xfrm>
            <a:off x="8485588" y="4911283"/>
            <a:ext cx="482600" cy="2571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409575" indent="47625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2pPr>
            <a:lvl3pPr marL="819150" indent="95250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3pPr>
            <a:lvl4pPr marL="1230313" indent="141288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4pPr>
            <a:lvl5pPr marL="1639888" indent="188913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fld id="{87A73027-0A44-0F48-AB89-950B55EFBEFD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10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214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8"/>
          <p:cNvSpPr>
            <a:spLocks noChangeArrowheads="1"/>
          </p:cNvSpPr>
          <p:nvPr/>
        </p:nvSpPr>
        <p:spPr bwMode="auto">
          <a:xfrm>
            <a:off x="2367145" y="3441535"/>
            <a:ext cx="4152915" cy="762334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2371508" y="2774284"/>
            <a:ext cx="2055986" cy="606899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5" name="Rectangle 91"/>
          <p:cNvSpPr>
            <a:spLocks noChangeArrowheads="1"/>
          </p:cNvSpPr>
          <p:nvPr/>
        </p:nvSpPr>
        <p:spPr bwMode="auto">
          <a:xfrm>
            <a:off x="4462355" y="2781612"/>
            <a:ext cx="2055600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375846" y="2107690"/>
            <a:ext cx="2055986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7" name="Rectangle 96"/>
          <p:cNvSpPr>
            <a:spLocks noChangeArrowheads="1"/>
          </p:cNvSpPr>
          <p:nvPr/>
        </p:nvSpPr>
        <p:spPr bwMode="auto">
          <a:xfrm>
            <a:off x="4473371" y="2104128"/>
            <a:ext cx="2055600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380184" y="1433012"/>
            <a:ext cx="2055986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9" name="Rectangle 98"/>
          <p:cNvSpPr>
            <a:spLocks noChangeArrowheads="1"/>
          </p:cNvSpPr>
          <p:nvPr/>
        </p:nvSpPr>
        <p:spPr bwMode="auto">
          <a:xfrm>
            <a:off x="4477827" y="1432456"/>
            <a:ext cx="2055600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1" name="Rectangle 101"/>
          <p:cNvSpPr>
            <a:spLocks noChangeArrowheads="1"/>
          </p:cNvSpPr>
          <p:nvPr/>
        </p:nvSpPr>
        <p:spPr bwMode="auto">
          <a:xfrm>
            <a:off x="6566291" y="2109876"/>
            <a:ext cx="1117804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2" name="Rectangle 103"/>
          <p:cNvSpPr>
            <a:spLocks noChangeArrowheads="1"/>
          </p:cNvSpPr>
          <p:nvPr/>
        </p:nvSpPr>
        <p:spPr bwMode="auto">
          <a:xfrm>
            <a:off x="6562609" y="1428899"/>
            <a:ext cx="1117804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3" name="Rectangle 104"/>
          <p:cNvSpPr>
            <a:spLocks noChangeArrowheads="1"/>
          </p:cNvSpPr>
          <p:nvPr/>
        </p:nvSpPr>
        <p:spPr bwMode="auto">
          <a:xfrm>
            <a:off x="6562905" y="3446953"/>
            <a:ext cx="1119906" cy="762334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222065" y="2773662"/>
            <a:ext cx="1117635" cy="606899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1218451" y="2103959"/>
            <a:ext cx="1117635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214836" y="1423063"/>
            <a:ext cx="1117635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1214836" y="3441500"/>
            <a:ext cx="1120526" cy="76173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2367894" y="4250491"/>
            <a:ext cx="2055986" cy="6062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91581" tIns="245791" rIns="491581" bIns="245791"/>
          <a:lstStyle/>
          <a:p>
            <a:pPr algn="ctr" defTabSz="914341">
              <a:defRPr/>
            </a:pP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19" name="Rectangle 112"/>
          <p:cNvSpPr>
            <a:spLocks noChangeArrowheads="1"/>
          </p:cNvSpPr>
          <p:nvPr/>
        </p:nvSpPr>
        <p:spPr bwMode="auto">
          <a:xfrm>
            <a:off x="4458672" y="4246014"/>
            <a:ext cx="2055600" cy="606617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20" name="TextBox 5"/>
          <p:cNvSpPr txBox="1">
            <a:spLocks noChangeArrowheads="1"/>
          </p:cNvSpPr>
          <p:nvPr/>
        </p:nvSpPr>
        <p:spPr bwMode="auto">
          <a:xfrm>
            <a:off x="1246352" y="1433435"/>
            <a:ext cx="107781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algn="ctr" eaLnBrk="1" hangingPunct="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MPI, Open, Read, Write, etc.</a:t>
            </a:r>
          </a:p>
        </p:txBody>
      </p:sp>
      <p:sp>
        <p:nvSpPr>
          <p:cNvPr id="22" name="TextBox 154"/>
          <p:cNvSpPr txBox="1">
            <a:spLocks noChangeArrowheads="1"/>
          </p:cNvSpPr>
          <p:nvPr/>
        </p:nvSpPr>
        <p:spPr bwMode="auto">
          <a:xfrm>
            <a:off x="2399048" y="2125639"/>
            <a:ext cx="206134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algn="ctr" eaLnBrk="1" hangingPunct="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Classical Usage Patterns</a:t>
            </a:r>
          </a:p>
          <a:p>
            <a:pPr algn="ctr" eaLnBrk="1" hangingPunct="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Data is moved to the process</a:t>
            </a:r>
          </a:p>
        </p:txBody>
      </p:sp>
      <p:sp>
        <p:nvSpPr>
          <p:cNvPr id="23" name="TextBox 155"/>
          <p:cNvSpPr txBox="1">
            <a:spLocks noChangeArrowheads="1"/>
          </p:cNvSpPr>
          <p:nvPr/>
        </p:nvSpPr>
        <p:spPr bwMode="auto">
          <a:xfrm>
            <a:off x="4484517" y="2125036"/>
            <a:ext cx="20266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algn="ctr" eaLnBrk="1" hangingPunct="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Hadoop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-Like </a:t>
            </a:r>
            <a:r>
              <a:rPr lang="en-US" sz="1200" b="1" dirty="0" smtClean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Usage</a:t>
            </a:r>
          </a:p>
          <a:p>
            <a:pPr algn="ctr" eaLnBrk="1" hangingPunct="1"/>
            <a:r>
              <a:rPr lang="en-US" sz="1200" b="1" dirty="0" smtClean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Analytics 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moved to the </a:t>
            </a:r>
            <a:r>
              <a:rPr lang="en-US" sz="1200" b="1" dirty="0" smtClean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data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299505" y="2184354"/>
            <a:ext cx="9971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Network, IB, RDMA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478767" y="2908722"/>
            <a:ext cx="5822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41">
              <a:defRPr/>
            </a:pPr>
            <a:r>
              <a:rPr lang="en-US" sz="1200" b="1" dirty="0" smtClean="0">
                <a:solidFill>
                  <a:schemeClr val="bg2"/>
                </a:solidFill>
                <a:latin typeface="Times New Roman"/>
                <a:cs typeface="Times New Roman"/>
              </a:rPr>
              <a:t>GPFS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205429" y="3463758"/>
            <a:ext cx="1147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IBM Spectrum Scale (GPFS)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62665" y="4376278"/>
            <a:ext cx="18317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Traditional HPC Storage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460392" y="4220652"/>
            <a:ext cx="19943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Server &amp; JBOD</a:t>
            </a:r>
          </a:p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Commodity-Based Hardware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353133" y="3425316"/>
            <a:ext cx="41674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Object Store/</a:t>
            </a:r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Posix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 Parallel File System</a:t>
            </a:r>
          </a:p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 Very large, scaling both horizontally (throughput) and vertically (capacity); permeated with compute capability at all levels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535202" y="2955759"/>
            <a:ext cx="12915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POSIX Interface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771665" y="1610500"/>
            <a:ext cx="12890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Traditional HPC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735123" y="1619907"/>
            <a:ext cx="14072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171"/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Big Data Analytics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793733" y="2936944"/>
            <a:ext cx="14029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17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RESTful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 Interface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501799" y="1497610"/>
            <a:ext cx="12135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MapReduce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, Spark, </a:t>
            </a:r>
            <a:r>
              <a:rPr lang="en-US" sz="1200" b="1" dirty="0" smtClean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ML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511207" y="2137313"/>
            <a:ext cx="11665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7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Cloudera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, Horton, BDAS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578940" y="3456232"/>
            <a:ext cx="1147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41">
              <a:defRPr/>
            </a:pPr>
            <a:r>
              <a:rPr lang="en-US" sz="1200" b="1" dirty="0">
                <a:solidFill>
                  <a:schemeClr val="bg2"/>
                </a:solidFill>
                <a:latin typeface="Times New Roman"/>
                <a:cs typeface="Times New Roman"/>
              </a:rPr>
              <a:t>IBM Spectrum Scale (GPFS)</a:t>
            </a:r>
            <a:endParaRPr lang="en-US" sz="12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317508" y="106363"/>
            <a:ext cx="7966574" cy="62865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Times New Roman"/>
                <a:ea typeface="ＭＳ Ｐゴシック" charset="-128"/>
                <a:cs typeface="Times New Roman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5pPr>
            <a:lvl6pPr marL="410291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6pPr>
            <a:lvl7pPr marL="820583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7pPr>
            <a:lvl8pPr marL="1230874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8pPr>
            <a:lvl9pPr marL="1641165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9pPr>
          </a:lstStyle>
          <a:p>
            <a:r>
              <a:rPr lang="en-US" dirty="0" smtClean="0"/>
              <a:t>Not without something to enable native </a:t>
            </a:r>
            <a:r>
              <a:rPr lang="en-US" dirty="0" err="1" smtClean="0"/>
              <a:t>NetCDF</a:t>
            </a:r>
            <a:r>
              <a:rPr lang="en-US" dirty="0" smtClean="0"/>
              <a:t> with HDFS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 bwMode="auto">
          <a:xfrm>
            <a:off x="1224149" y="843576"/>
            <a:ext cx="3211354" cy="524318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Climate Data Analysis Service (CDAS)</a:t>
            </a:r>
          </a:p>
          <a:p>
            <a:pPr algn="ctr">
              <a:defRPr/>
            </a:pPr>
            <a:r>
              <a:rPr lang="en-US" sz="1000" b="1" dirty="0">
                <a:solidFill>
                  <a:srgbClr val="C0504D"/>
                </a:solidFill>
                <a:latin typeface="Times New Roman"/>
                <a:cs typeface="Times New Roman"/>
              </a:rPr>
              <a:t>AGU IN31A</a:t>
            </a:r>
            <a:r>
              <a:rPr lang="en-US" sz="1000" b="1" dirty="0">
                <a:solidFill>
                  <a:srgbClr val="C0504D"/>
                </a:solidFill>
                <a:latin typeface="Times New Roman"/>
                <a:cs typeface="Times New Roman"/>
              </a:rPr>
              <a:t>-1749: A WPS Based Architecture for Climate Data Analytic Services (CDAS) at NASA </a:t>
            </a:r>
          </a:p>
        </p:txBody>
      </p:sp>
      <p:sp>
        <p:nvSpPr>
          <p:cNvPr id="44" name="Rectangle 43"/>
          <p:cNvSpPr/>
          <p:nvPr/>
        </p:nvSpPr>
        <p:spPr bwMode="auto">
          <a:xfrm>
            <a:off x="4493231" y="843576"/>
            <a:ext cx="3175083" cy="524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Climate Analytics-as-a-Service (</a:t>
            </a:r>
            <a:r>
              <a:rPr lang="en-US" sz="10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CAaaS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)</a:t>
            </a:r>
          </a:p>
          <a:p>
            <a:pPr algn="ctr">
              <a:defRPr/>
            </a:pPr>
            <a:r>
              <a:rPr lang="en-US" sz="1000" b="1" dirty="0" smtClean="0">
                <a:solidFill>
                  <a:srgbClr val="C0504D"/>
                </a:solidFill>
                <a:latin typeface="Times New Roman"/>
                <a:cs typeface="Times New Roman"/>
              </a:rPr>
              <a:t>AGU IN31A</a:t>
            </a:r>
            <a:r>
              <a:rPr lang="en-US" sz="1000" b="1" dirty="0">
                <a:solidFill>
                  <a:srgbClr val="C0504D"/>
                </a:solidFill>
                <a:latin typeface="Times New Roman"/>
                <a:cs typeface="Times New Roman"/>
              </a:rPr>
              <a:t>-1750: Extending Climate Analytics-as-a-Service to the Earth System Grid Federation</a:t>
            </a:r>
          </a:p>
        </p:txBody>
      </p:sp>
      <p:sp>
        <p:nvSpPr>
          <p:cNvPr id="47" name="Rectangle 100"/>
          <p:cNvSpPr>
            <a:spLocks noChangeArrowheads="1"/>
          </p:cNvSpPr>
          <p:nvPr/>
        </p:nvSpPr>
        <p:spPr bwMode="auto">
          <a:xfrm>
            <a:off x="6569111" y="3074487"/>
            <a:ext cx="1117804" cy="311616"/>
          </a:xfrm>
          <a:prstGeom prst="rect">
            <a:avLst/>
          </a:prstGeom>
          <a:solidFill>
            <a:srgbClr val="00D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48" name="Rectangle 100"/>
          <p:cNvSpPr>
            <a:spLocks noChangeArrowheads="1"/>
          </p:cNvSpPr>
          <p:nvPr/>
        </p:nvSpPr>
        <p:spPr bwMode="auto">
          <a:xfrm>
            <a:off x="6568411" y="2772375"/>
            <a:ext cx="1117804" cy="279499"/>
          </a:xfrm>
          <a:prstGeom prst="rect">
            <a:avLst/>
          </a:prstGeom>
          <a:solidFill>
            <a:srgbClr val="0099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491581" tIns="245791" rIns="491581" bIns="245791"/>
          <a:lstStyle/>
          <a:p>
            <a:pPr algn="ctr" defTabSz="914171"/>
            <a:endParaRPr lang="en-US" sz="1200" b="1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452302" y="2993386"/>
            <a:ext cx="12910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1200" b="1" dirty="0" err="1">
                <a:solidFill>
                  <a:schemeClr val="bg2"/>
                </a:solidFill>
                <a:latin typeface="Times New Roman" charset="0"/>
                <a:cs typeface="Times New Roman" charset="0"/>
              </a:rPr>
              <a:t>Hadoop</a:t>
            </a:r>
            <a:r>
              <a:rPr lang="en-US" sz="1200" b="1" dirty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 Connector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581087" y="2770577"/>
            <a:ext cx="108722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1200" b="1" dirty="0" smtClean="0">
                <a:solidFill>
                  <a:schemeClr val="bg2"/>
                </a:solidFill>
                <a:latin typeface="Times New Roman" charset="0"/>
                <a:cs typeface="Times New Roman" charset="0"/>
              </a:rPr>
              <a:t>SIA</a:t>
            </a:r>
            <a:endParaRPr lang="en-US" sz="1200" b="1" dirty="0">
              <a:solidFill>
                <a:schemeClr val="bg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51" name="Footer Placeholder 3"/>
          <p:cNvSpPr txBox="1">
            <a:spLocks/>
          </p:cNvSpPr>
          <p:nvPr/>
        </p:nvSpPr>
        <p:spPr>
          <a:xfrm>
            <a:off x="3066424" y="4901759"/>
            <a:ext cx="4351338" cy="2667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409575" indent="47625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2pPr>
            <a:lvl3pPr marL="819150" indent="95250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3pPr>
            <a:lvl4pPr marL="1230313" indent="141288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4pPr>
            <a:lvl5pPr marL="1639888" indent="188913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 smtClean="0"/>
              <a:t>2015 ESGF Face-to-Face</a:t>
            </a:r>
            <a:endParaRPr lang="en-US" dirty="0"/>
          </a:p>
        </p:txBody>
      </p:sp>
      <p:sp>
        <p:nvSpPr>
          <p:cNvPr id="52" name="Slide Number Placeholder 4"/>
          <p:cNvSpPr txBox="1">
            <a:spLocks/>
          </p:cNvSpPr>
          <p:nvPr/>
        </p:nvSpPr>
        <p:spPr>
          <a:xfrm>
            <a:off x="8485588" y="4911283"/>
            <a:ext cx="482600" cy="2571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409575" indent="47625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2pPr>
            <a:lvl3pPr marL="819150" indent="95250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3pPr>
            <a:lvl4pPr marL="1230313" indent="141288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4pPr>
            <a:lvl5pPr marL="1639888" indent="188913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fld id="{87A73027-0A44-0F48-AB89-950B55EFBEFD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11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27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Spatiotemporal Index Approach </a:t>
            </a:r>
            <a:r>
              <a:rPr lang="en-US" dirty="0" smtClean="0"/>
              <a:t>(</a:t>
            </a:r>
            <a:r>
              <a:rPr lang="en-US" dirty="0" smtClean="0"/>
              <a:t>SIA) </a:t>
            </a:r>
            <a:r>
              <a:rPr lang="en-US" dirty="0" smtClean="0"/>
              <a:t>and HDFS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77800" y="825500"/>
            <a:ext cx="4594448" cy="3609671"/>
          </a:xfrm>
        </p:spPr>
        <p:txBody>
          <a:bodyPr/>
          <a:lstStyle/>
          <a:p>
            <a:pPr marL="0" lvl="1" indent="0" eaLnBrk="0" hangingPunct="0">
              <a:spcBef>
                <a:spcPts val="0"/>
              </a:spcBef>
              <a:buClrTx/>
              <a:buNone/>
              <a:defRPr/>
            </a:pPr>
            <a:r>
              <a:rPr lang="en-US" sz="1600" dirty="0" smtClean="0">
                <a:solidFill>
                  <a:srgbClr val="333333"/>
                </a:solidFill>
              </a:rPr>
              <a:t>Build a </a:t>
            </a:r>
            <a:r>
              <a:rPr lang="en-US" sz="1600" dirty="0">
                <a:solidFill>
                  <a:srgbClr val="333333"/>
                </a:solidFill>
              </a:rPr>
              <a:t>spatiotemporal query model to connect the array-based data model with the key-value based </a:t>
            </a:r>
            <a:r>
              <a:rPr lang="en-US" sz="1600" dirty="0" err="1">
                <a:solidFill>
                  <a:srgbClr val="333333"/>
                </a:solidFill>
              </a:rPr>
              <a:t>MapReduce</a:t>
            </a:r>
            <a:r>
              <a:rPr lang="en-US" sz="1600" dirty="0">
                <a:solidFill>
                  <a:srgbClr val="333333"/>
                </a:solidFill>
              </a:rPr>
              <a:t> programming model using </a:t>
            </a:r>
            <a:r>
              <a:rPr lang="en-US" sz="1600" b="1" i="1" dirty="0">
                <a:solidFill>
                  <a:srgbClr val="333333"/>
                </a:solidFill>
              </a:rPr>
              <a:t>grid </a:t>
            </a:r>
            <a:r>
              <a:rPr lang="en-US" sz="1600" dirty="0" smtClean="0">
                <a:solidFill>
                  <a:srgbClr val="333333"/>
                </a:solidFill>
              </a:rPr>
              <a:t>concept</a:t>
            </a:r>
          </a:p>
          <a:p>
            <a:pPr marL="0" lvl="1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333333"/>
                </a:solidFill>
              </a:rPr>
              <a:t>Built a spatiotemporal index to  </a:t>
            </a:r>
          </a:p>
          <a:p>
            <a:pPr marL="342900" lvl="1" indent="-342900">
              <a:spcBef>
                <a:spcPts val="0"/>
              </a:spcBef>
            </a:pPr>
            <a:r>
              <a:rPr lang="en-US" dirty="0" smtClean="0">
                <a:solidFill>
                  <a:srgbClr val="333333"/>
                </a:solidFill>
              </a:rPr>
              <a:t>Use our knowledge of the structur</a:t>
            </a:r>
            <a:r>
              <a:rPr lang="en-US" dirty="0" smtClean="0">
                <a:solidFill>
                  <a:srgbClr val="333333"/>
                </a:solidFill>
              </a:rPr>
              <a:t>ed scientific data to build an index</a:t>
            </a:r>
            <a:endParaRPr lang="en-US" dirty="0" smtClean="0">
              <a:solidFill>
                <a:srgbClr val="333333"/>
              </a:solidFill>
            </a:endParaRPr>
          </a:p>
          <a:p>
            <a:pPr marL="342900" lvl="1" indent="-342900">
              <a:spcBef>
                <a:spcPts val="0"/>
              </a:spcBef>
            </a:pPr>
            <a:r>
              <a:rPr lang="en-US" dirty="0" smtClean="0">
                <a:solidFill>
                  <a:srgbClr val="333333"/>
                </a:solidFill>
              </a:rPr>
              <a:t>Link </a:t>
            </a:r>
            <a:r>
              <a:rPr lang="en-US" dirty="0" smtClean="0">
                <a:solidFill>
                  <a:srgbClr val="333333"/>
                </a:solidFill>
              </a:rPr>
              <a:t>the logical to physical location of the data</a:t>
            </a:r>
          </a:p>
          <a:p>
            <a:pPr marL="342900" lvl="1" indent="-342900">
              <a:spcBef>
                <a:spcPts val="0"/>
              </a:spcBef>
            </a:pPr>
            <a:r>
              <a:rPr lang="en-US" dirty="0" smtClean="0">
                <a:solidFill>
                  <a:srgbClr val="333333"/>
                </a:solidFill>
              </a:rPr>
              <a:t>Make use of an array-based data model within HDFS</a:t>
            </a:r>
          </a:p>
          <a:p>
            <a:pPr marL="0" lvl="1" indent="0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333333"/>
                </a:solidFill>
              </a:rPr>
              <a:t>Developed </a:t>
            </a:r>
            <a:r>
              <a:rPr lang="en-US" sz="1600" dirty="0">
                <a:solidFill>
                  <a:srgbClr val="333333"/>
                </a:solidFill>
              </a:rPr>
              <a:t>a grid partition strategy to  </a:t>
            </a:r>
          </a:p>
          <a:p>
            <a:pPr marL="342900" lvl="1" indent="-342900">
              <a:spcBef>
                <a:spcPts val="0"/>
              </a:spcBef>
            </a:pPr>
            <a:r>
              <a:rPr lang="en-US" dirty="0" smtClean="0">
                <a:solidFill>
                  <a:srgbClr val="333333"/>
                </a:solidFill>
              </a:rPr>
              <a:t>Keep </a:t>
            </a:r>
            <a:r>
              <a:rPr lang="en-US" dirty="0">
                <a:solidFill>
                  <a:srgbClr val="333333"/>
                </a:solidFill>
              </a:rPr>
              <a:t>high data locality for each map task</a:t>
            </a:r>
          </a:p>
          <a:p>
            <a:pPr marL="342900" lvl="1" indent="-342900">
              <a:spcBef>
                <a:spcPts val="0"/>
              </a:spcBef>
            </a:pPr>
            <a:r>
              <a:rPr lang="en-US" dirty="0" smtClean="0">
                <a:solidFill>
                  <a:srgbClr val="333333"/>
                </a:solidFill>
              </a:rPr>
              <a:t>Balance </a:t>
            </a:r>
            <a:r>
              <a:rPr lang="en-US" dirty="0">
                <a:solidFill>
                  <a:srgbClr val="333333"/>
                </a:solidFill>
              </a:rPr>
              <a:t>the workload across cluster </a:t>
            </a:r>
            <a:r>
              <a:rPr lang="en-US" dirty="0" smtClean="0">
                <a:solidFill>
                  <a:srgbClr val="333333"/>
                </a:solidFill>
              </a:rPr>
              <a:t>nodes</a:t>
            </a:r>
            <a:endParaRPr lang="en-GB" dirty="0">
              <a:solidFill>
                <a:srgbClr val="333333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626" y="1275906"/>
            <a:ext cx="4275311" cy="2451161"/>
          </a:xfrm>
          <a:prstGeom prst="rect">
            <a:avLst/>
          </a:prstGeom>
          <a:noFill/>
        </p:spPr>
      </p:pic>
      <p:sp>
        <p:nvSpPr>
          <p:cNvPr id="6" name="Slide Number Placeholder 2"/>
          <p:cNvSpPr txBox="1">
            <a:spLocks/>
          </p:cNvSpPr>
          <p:nvPr/>
        </p:nvSpPr>
        <p:spPr>
          <a:xfrm>
            <a:off x="8485588" y="4911283"/>
            <a:ext cx="482600" cy="257175"/>
          </a:xfrm>
          <a:prstGeom prst="rect">
            <a:avLst/>
          </a:prstGeom>
          <a:ln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FFFFFF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409575" indent="47625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2pPr>
            <a:lvl3pPr marL="819150" indent="95250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3pPr>
            <a:lvl4pPr marL="1230313" indent="141288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4pPr>
            <a:lvl5pPr marL="1639888" indent="188913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656789" y="3788301"/>
            <a:ext cx="43392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>
              <a:spcBef>
                <a:spcPts val="0"/>
              </a:spcBef>
              <a:defRPr/>
            </a:pPr>
            <a:r>
              <a:rPr lang="en-US" sz="1200" b="1" i="1" dirty="0" smtClean="0">
                <a:solidFill>
                  <a:srgbClr val="800000"/>
                </a:solidFill>
              </a:rPr>
              <a:t>NCCS working with George Mason University (GMU); Presentation at AGU IN43B</a:t>
            </a:r>
            <a:r>
              <a:rPr lang="en-US" sz="1200" b="1" i="1" dirty="0">
                <a:solidFill>
                  <a:srgbClr val="800000"/>
                </a:solidFill>
              </a:rPr>
              <a:t>-1735: A Columnar Storage Strategy with Spatiotemporal Index for Big Climate Data </a:t>
            </a:r>
            <a:endParaRPr lang="en-GB" sz="1200" b="1" i="1" dirty="0">
              <a:solidFill>
                <a:srgbClr val="800000"/>
              </a:solidFill>
            </a:endParaRP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942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for the Next Year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Update the specification documentation (hopefully a short term item)</a:t>
            </a:r>
          </a:p>
          <a:p>
            <a:pPr marL="285750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Continue to expand the specification with representative use cases using</a:t>
            </a:r>
          </a:p>
          <a:p>
            <a:pPr marL="742950" lvl="1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Standard set of climate data</a:t>
            </a:r>
          </a:p>
          <a:p>
            <a:pPr marL="742950" lvl="1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Unit tests with data, input, and output for verification of the service implementation</a:t>
            </a:r>
          </a:p>
          <a:p>
            <a:pPr marL="285750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Expansion of the specification to include additional use cases</a:t>
            </a:r>
          </a:p>
          <a:p>
            <a:pPr marL="742950" lvl="1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The CWT will generate a prioritized list of capabilities to expose and start working on those</a:t>
            </a:r>
          </a:p>
          <a:p>
            <a:pPr marL="285750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Instantiate multiple WPS instances across ESGF</a:t>
            </a:r>
          </a:p>
          <a:p>
            <a:pPr marL="742950" lvl="1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Target to get at least two and potentially more sites to set up a WPS</a:t>
            </a:r>
          </a:p>
          <a:p>
            <a:pPr marL="742950" lvl="1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NASA Goddard is planning on being a second site</a:t>
            </a:r>
          </a:p>
          <a:p>
            <a:pPr marL="742950" lvl="1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Comparison of multiple back-end implementations</a:t>
            </a:r>
          </a:p>
          <a:p>
            <a:pPr marL="285750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Much tighter integration with ESGF</a:t>
            </a:r>
          </a:p>
          <a:p>
            <a:pPr marL="285750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Exploration of federated analysis and resource management</a:t>
            </a:r>
          </a:p>
          <a:p>
            <a:pPr marL="285750" indent="-285750">
              <a:lnSpc>
                <a:spcPts val="2200"/>
              </a:lnSpc>
              <a:spcBef>
                <a:spcPts val="0"/>
              </a:spcBef>
              <a:buFont typeface="Arial"/>
              <a:buChar char="•"/>
            </a:pPr>
            <a:endParaRPr lang="en-US" dirty="0" smtClean="0"/>
          </a:p>
          <a:p>
            <a:pPr>
              <a:lnSpc>
                <a:spcPts val="22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24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5 V’s of Data … and More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77800" y="825500"/>
            <a:ext cx="8813800" cy="858133"/>
          </a:xfrm>
        </p:spPr>
        <p:txBody>
          <a:bodyPr/>
          <a:lstStyle/>
          <a:p>
            <a:r>
              <a:rPr lang="en-US" dirty="0" smtClean="0"/>
              <a:t>Let’s start with the 5 </a:t>
            </a:r>
            <a:r>
              <a:rPr lang="en-US" dirty="0"/>
              <a:t>V’s of </a:t>
            </a:r>
            <a:r>
              <a:rPr lang="en-US" dirty="0" smtClean="0"/>
              <a:t>data that everyone knows… 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0" dirty="0"/>
              <a:t>Volume, Velocity, Veracity, Variety, Value</a:t>
            </a:r>
          </a:p>
          <a:p>
            <a:endParaRPr lang="en-US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 bwMode="auto">
          <a:xfrm>
            <a:off x="176257" y="1660975"/>
            <a:ext cx="8813800" cy="858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9" tIns="45714" rIns="91429" bIns="45714" numCol="1" anchor="t" anchorCtr="0" compatLnSpc="1">
            <a:prstTxWarp prst="textNoShape">
              <a:avLst/>
            </a:prstTxWarp>
          </a:bodyPr>
          <a:lstStyle>
            <a:lvl1pPr marL="111125" indent="-11112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>
                <a:srgbClr val="A0A0A0"/>
              </a:buClr>
              <a:buSzPct val="80000"/>
              <a:buFont typeface="AGaramond RegularSC" charset="0"/>
              <a:defRPr sz="1600" b="1">
                <a:solidFill>
                  <a:srgbClr val="000000"/>
                </a:solidFill>
                <a:latin typeface="Helvetica"/>
                <a:ea typeface="ＭＳ Ｐゴシック" charset="-128"/>
                <a:cs typeface="Helvetica"/>
              </a:defRPr>
            </a:lvl1pPr>
            <a:lvl2pPr marL="568325" indent="-16827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>
                <a:srgbClr val="1E568D"/>
              </a:buClr>
              <a:buFont typeface="Arial" charset="0"/>
              <a:buChar char="•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2pPr>
            <a:lvl3pPr marL="747713" indent="-16827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>
                <a:srgbClr val="1E568D"/>
              </a:buClr>
              <a:buSzPct val="90000"/>
              <a:buChar char="»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3pPr>
            <a:lvl4pPr marL="1196975" indent="-11112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4pPr>
            <a:lvl5pPr marL="1711325" indent="-1651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5pPr>
            <a:lvl6pPr marL="2467446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6pPr>
            <a:lvl7pPr marL="2877737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7pPr>
            <a:lvl8pPr marL="3288029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8pPr>
            <a:lvl9pPr marL="3698320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9pPr>
          </a:lstStyle>
          <a:p>
            <a:r>
              <a:rPr lang="en-US" dirty="0" smtClean="0"/>
              <a:t>Others are adding more V’s … </a:t>
            </a:r>
          </a:p>
          <a:p>
            <a:pPr marL="285750" indent="-285750">
              <a:buFont typeface="Arial"/>
              <a:buChar char="•"/>
            </a:pPr>
            <a:r>
              <a:rPr lang="en-US" b="0" dirty="0"/>
              <a:t>Visualization, Variability, </a:t>
            </a:r>
            <a:r>
              <a:rPr lang="en-US" b="0" dirty="0" smtClean="0"/>
              <a:t>Viability</a:t>
            </a:r>
            <a:endParaRPr lang="en-US" b="0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auto">
          <a:xfrm>
            <a:off x="137771" y="2515690"/>
            <a:ext cx="8813800" cy="858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9" tIns="45714" rIns="91429" bIns="45714" numCol="1" anchor="t" anchorCtr="0" compatLnSpc="1">
            <a:prstTxWarp prst="textNoShape">
              <a:avLst/>
            </a:prstTxWarp>
          </a:bodyPr>
          <a:lstStyle>
            <a:lvl1pPr marL="111125" indent="-11112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>
                <a:srgbClr val="A0A0A0"/>
              </a:buClr>
              <a:buSzPct val="80000"/>
              <a:buFont typeface="AGaramond RegularSC" charset="0"/>
              <a:defRPr sz="1600" b="1">
                <a:solidFill>
                  <a:srgbClr val="000000"/>
                </a:solidFill>
                <a:latin typeface="Helvetica"/>
                <a:ea typeface="ＭＳ Ｐゴシック" charset="-128"/>
                <a:cs typeface="Helvetica"/>
              </a:defRPr>
            </a:lvl1pPr>
            <a:lvl2pPr marL="568325" indent="-16827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>
                <a:srgbClr val="1E568D"/>
              </a:buClr>
              <a:buFont typeface="Arial" charset="0"/>
              <a:buChar char="•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2pPr>
            <a:lvl3pPr marL="747713" indent="-16827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>
                <a:srgbClr val="1E568D"/>
              </a:buClr>
              <a:buSzPct val="90000"/>
              <a:buChar char="»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3pPr>
            <a:lvl4pPr marL="1196975" indent="-11112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4pPr>
            <a:lvl5pPr marL="1711325" indent="-1651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5pPr>
            <a:lvl6pPr marL="2467446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6pPr>
            <a:lvl7pPr marL="2877737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7pPr>
            <a:lvl8pPr marL="3288029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8pPr>
            <a:lvl9pPr marL="3698320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9pPr>
          </a:lstStyle>
          <a:p>
            <a:r>
              <a:rPr lang="en-US" dirty="0" smtClean="0"/>
              <a:t>We came up with a few more at last night’s award ceremony that we thought this group should keep in mind as we move ESGF forward …</a:t>
            </a:r>
            <a:endParaRPr lang="en-US" b="0" dirty="0"/>
          </a:p>
        </p:txBody>
      </p:sp>
      <p:sp>
        <p:nvSpPr>
          <p:cNvPr id="8" name="Content Placeholder 3"/>
          <p:cNvSpPr txBox="1">
            <a:spLocks/>
          </p:cNvSpPr>
          <p:nvPr/>
        </p:nvSpPr>
        <p:spPr bwMode="auto">
          <a:xfrm>
            <a:off x="444115" y="3323835"/>
            <a:ext cx="2394218" cy="1659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9" tIns="45714" rIns="91429" bIns="45714" numCol="1" anchor="t" anchorCtr="0" compatLnSpc="1">
            <a:prstTxWarp prst="textNoShape">
              <a:avLst/>
            </a:prstTxWarp>
          </a:bodyPr>
          <a:lstStyle>
            <a:lvl1pPr marL="111125" indent="-11112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>
                <a:srgbClr val="A0A0A0"/>
              </a:buClr>
              <a:buSzPct val="80000"/>
              <a:buFont typeface="AGaramond RegularSC" charset="0"/>
              <a:defRPr sz="1600" b="1">
                <a:solidFill>
                  <a:srgbClr val="000000"/>
                </a:solidFill>
                <a:latin typeface="Helvetica"/>
                <a:ea typeface="ＭＳ Ｐゴシック" charset="-128"/>
                <a:cs typeface="Helvetica"/>
              </a:defRPr>
            </a:lvl1pPr>
            <a:lvl2pPr marL="568325" indent="-16827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>
                <a:srgbClr val="1E568D"/>
              </a:buClr>
              <a:buFont typeface="Arial" charset="0"/>
              <a:buChar char="•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2pPr>
            <a:lvl3pPr marL="747713" indent="-16827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>
                <a:srgbClr val="1E568D"/>
              </a:buClr>
              <a:buSzPct val="90000"/>
              <a:buChar char="»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3pPr>
            <a:lvl4pPr marL="1196975" indent="-111125" algn="l" rtl="0" eaLnBrk="1" fontAlgn="base" hangingPunct="1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4pPr>
            <a:lvl5pPr marL="1711325" indent="-1651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5pPr>
            <a:lvl6pPr marL="2467446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6pPr>
            <a:lvl7pPr marL="2877737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7pPr>
            <a:lvl8pPr marL="3288029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8pPr>
            <a:lvl9pPr marL="3698320" indent="-227940" algn="l" defTabSz="914608" rtl="0" eaLnBrk="1" fontAlgn="base" hangingPunct="1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solidFill>
                  <a:srgbClr val="666666"/>
                </a:solidFill>
                <a:latin typeface="+mn-lt"/>
                <a:ea typeface="ＭＳ Ｐゴシック" pitchFamily="-110" charset="-128"/>
              </a:defRPr>
            </a:lvl9pPr>
          </a:lstStyle>
          <a:p>
            <a:pPr marL="0" indent="0">
              <a:lnSpc>
                <a:spcPts val="2000"/>
              </a:lnSpc>
              <a:spcBef>
                <a:spcPts val="0"/>
              </a:spcBef>
            </a:pPr>
            <a:r>
              <a:rPr lang="en-US" i="1" dirty="0" smtClean="0"/>
              <a:t>Lifecycle of Data</a:t>
            </a:r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Viva La Data</a:t>
            </a:r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Vintage</a:t>
            </a:r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Vindictive</a:t>
            </a:r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Vicious</a:t>
            </a:r>
          </a:p>
        </p:txBody>
      </p:sp>
      <p:sp>
        <p:nvSpPr>
          <p:cNvPr id="9" name="Content Placeholder 3"/>
          <p:cNvSpPr txBox="1">
            <a:spLocks/>
          </p:cNvSpPr>
          <p:nvPr/>
        </p:nvSpPr>
        <p:spPr bwMode="auto">
          <a:xfrm>
            <a:off x="5811348" y="3322302"/>
            <a:ext cx="2394218" cy="1659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9" tIns="45714" rIns="91429" bIns="45714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 eaLnBrk="1" hangingPunct="1">
              <a:lnSpc>
                <a:spcPts val="2000"/>
              </a:lnSpc>
              <a:spcBef>
                <a:spcPts val="0"/>
              </a:spcBef>
              <a:buClr>
                <a:srgbClr val="A0A0A0"/>
              </a:buClr>
              <a:buSzPct val="80000"/>
              <a:buFont typeface="AGaramond RegularSC" charset="0"/>
              <a:defRPr sz="1600" b="0">
                <a:solidFill>
                  <a:srgbClr val="000000"/>
                </a:solidFill>
                <a:latin typeface="Helvetica"/>
                <a:ea typeface="ＭＳ Ｐゴシック" charset="-128"/>
                <a:cs typeface="Helvetica"/>
              </a:defRPr>
            </a:lvl1pPr>
            <a:lvl2pPr marL="568325" indent="-168275" eaLnBrk="1" hangingPunct="1">
              <a:lnSpc>
                <a:spcPts val="2400"/>
              </a:lnSpc>
              <a:spcBef>
                <a:spcPts val="400"/>
              </a:spcBef>
              <a:buClr>
                <a:srgbClr val="1E568D"/>
              </a:buClr>
              <a:buFont typeface="Arial" charset="0"/>
              <a:buChar char="•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2pPr>
            <a:lvl3pPr marL="747713" indent="-168275" eaLnBrk="1" hangingPunct="1">
              <a:lnSpc>
                <a:spcPts val="2400"/>
              </a:lnSpc>
              <a:spcBef>
                <a:spcPts val="400"/>
              </a:spcBef>
              <a:buClr>
                <a:srgbClr val="1E568D"/>
              </a:buClr>
              <a:buSzPct val="90000"/>
              <a:buChar char="»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3pPr>
            <a:lvl4pPr marL="1196975" indent="-111125" eaLnBrk="1" hangingPunct="1">
              <a:lnSpc>
                <a:spcPts val="2400"/>
              </a:lnSpc>
              <a:spcBef>
                <a:spcPts val="400"/>
              </a:spcBef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4pPr>
            <a:lvl5pPr marL="1711325" indent="-165100" eaLnBrk="1" hangingPunct="1">
              <a:lnSpc>
                <a:spcPts val="2600"/>
              </a:lnSpc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5pPr>
            <a:lvl6pPr marL="2467446" indent="-227940" defTabSz="914608" fontAlgn="base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latin typeface="+mn-lt"/>
                <a:ea typeface="ＭＳ Ｐゴシック" pitchFamily="-110" charset="-128"/>
              </a:defRPr>
            </a:lvl6pPr>
            <a:lvl7pPr marL="2877737" indent="-227940" defTabSz="914608" fontAlgn="base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latin typeface="+mn-lt"/>
                <a:ea typeface="ＭＳ Ｐゴシック" pitchFamily="-110" charset="-128"/>
              </a:defRPr>
            </a:lvl7pPr>
            <a:lvl8pPr marL="3288029" indent="-227940" defTabSz="914608" fontAlgn="base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latin typeface="+mn-lt"/>
                <a:ea typeface="ＭＳ Ｐゴシック" pitchFamily="-110" charset="-128"/>
              </a:defRPr>
            </a:lvl8pPr>
            <a:lvl9pPr marL="3698320" indent="-227940" defTabSz="914608" fontAlgn="base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latin typeface="+mn-lt"/>
                <a:ea typeface="ＭＳ Ｐゴシック" pitchFamily="-110" charset="-128"/>
              </a:defRPr>
            </a:lvl9pPr>
          </a:lstStyle>
          <a:p>
            <a:r>
              <a:rPr lang="en-US" b="1" i="1" dirty="0" smtClean="0"/>
              <a:t>Just for fun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Vortex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Vice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Venomous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Vivacious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 bwMode="auto">
          <a:xfrm>
            <a:off x="3163903" y="3320771"/>
            <a:ext cx="2394218" cy="1659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9" tIns="45714" rIns="91429" bIns="45714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 eaLnBrk="1" hangingPunct="1">
              <a:lnSpc>
                <a:spcPts val="2000"/>
              </a:lnSpc>
              <a:spcBef>
                <a:spcPts val="0"/>
              </a:spcBef>
              <a:buClr>
                <a:srgbClr val="A0A0A0"/>
              </a:buClr>
              <a:buSzPct val="80000"/>
              <a:buFont typeface="AGaramond RegularSC" charset="0"/>
              <a:defRPr sz="1600" b="0">
                <a:solidFill>
                  <a:srgbClr val="000000"/>
                </a:solidFill>
                <a:latin typeface="Helvetica"/>
                <a:ea typeface="ＭＳ Ｐゴシック" charset="-128"/>
                <a:cs typeface="Helvetica"/>
              </a:defRPr>
            </a:lvl1pPr>
            <a:lvl2pPr marL="568325" indent="-168275" eaLnBrk="1" hangingPunct="1">
              <a:lnSpc>
                <a:spcPts val="2400"/>
              </a:lnSpc>
              <a:spcBef>
                <a:spcPts val="400"/>
              </a:spcBef>
              <a:buClr>
                <a:srgbClr val="1E568D"/>
              </a:buClr>
              <a:buFont typeface="Arial" charset="0"/>
              <a:buChar char="•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2pPr>
            <a:lvl3pPr marL="747713" indent="-168275" eaLnBrk="1" hangingPunct="1">
              <a:lnSpc>
                <a:spcPts val="2400"/>
              </a:lnSpc>
              <a:spcBef>
                <a:spcPts val="400"/>
              </a:spcBef>
              <a:buClr>
                <a:srgbClr val="1E568D"/>
              </a:buClr>
              <a:buSzPct val="90000"/>
              <a:buChar char="»"/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3pPr>
            <a:lvl4pPr marL="1196975" indent="-111125" eaLnBrk="1" hangingPunct="1">
              <a:lnSpc>
                <a:spcPts val="2400"/>
              </a:lnSpc>
              <a:spcBef>
                <a:spcPts val="400"/>
              </a:spcBef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4pPr>
            <a:lvl5pPr marL="1711325" indent="-165100" eaLnBrk="1" hangingPunct="1">
              <a:lnSpc>
                <a:spcPts val="2600"/>
              </a:lnSpc>
              <a:defRPr sz="1400">
                <a:solidFill>
                  <a:srgbClr val="000000"/>
                </a:solidFill>
                <a:latin typeface="Helvetica"/>
                <a:ea typeface="ＭＳ Ｐゴシック" pitchFamily="-110" charset="-128"/>
                <a:cs typeface="Helvetica"/>
              </a:defRPr>
            </a:lvl5pPr>
            <a:lvl6pPr marL="2467446" indent="-227940" defTabSz="914608" fontAlgn="base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latin typeface="+mn-lt"/>
                <a:ea typeface="ＭＳ Ｐゴシック" pitchFamily="-110" charset="-128"/>
              </a:defRPr>
            </a:lvl6pPr>
            <a:lvl7pPr marL="2877737" indent="-227940" defTabSz="914608" fontAlgn="base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latin typeface="+mn-lt"/>
                <a:ea typeface="ＭＳ Ｐゴシック" pitchFamily="-110" charset="-128"/>
              </a:defRPr>
            </a:lvl7pPr>
            <a:lvl8pPr marL="3288029" indent="-227940" defTabSz="914608" fontAlgn="base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latin typeface="+mn-lt"/>
                <a:ea typeface="ＭＳ Ｐゴシック" pitchFamily="-110" charset="-128"/>
              </a:defRPr>
            </a:lvl8pPr>
            <a:lvl9pPr marL="3698320" indent="-227940" defTabSz="914608" fontAlgn="base">
              <a:lnSpc>
                <a:spcPts val="2602"/>
              </a:lnSpc>
              <a:spcBef>
                <a:spcPct val="0"/>
              </a:spcBef>
              <a:spcAft>
                <a:spcPts val="595"/>
              </a:spcAft>
              <a:defRPr sz="1300">
                <a:latin typeface="+mn-lt"/>
                <a:ea typeface="ＭＳ Ｐゴシック" pitchFamily="-110" charset="-128"/>
              </a:defRPr>
            </a:lvl9pPr>
          </a:lstStyle>
          <a:p>
            <a:r>
              <a:rPr lang="en-US" b="1" i="1" dirty="0" smtClean="0"/>
              <a:t>Data Security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Vandalized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Victimized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/>
              <a:t>Velociraptor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err="1"/>
              <a:t>Voldemort</a:t>
            </a:r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1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Members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8" name="AutoShape 14"/>
          <p:cNvSpPr>
            <a:spLocks noGrp="1"/>
          </p:cNvSpPr>
          <p:nvPr>
            <p:ph idx="1"/>
          </p:nvPr>
        </p:nvSpPr>
        <p:spPr bwMode="auto"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defTabSz="375514">
              <a:spcBef>
                <a:spcPts val="0"/>
              </a:spcBef>
              <a:defRPr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  <a:sym typeface="Times New Roman Bold" charset="0"/>
              </a:rPr>
              <a:t>The Earth System Grid Federation Compute Working Team is an international group consisting of members from ESGF data grid sites. </a:t>
            </a:r>
          </a:p>
          <a:p>
            <a:pPr defTabSz="375514">
              <a:spcBef>
                <a:spcPts val="0"/>
              </a:spcBef>
              <a:defRPr/>
            </a:pPr>
            <a:endParaRPr lang="en-US" b="1" dirty="0">
              <a:latin typeface="Times New Roman"/>
              <a:cs typeface="Times New Roman"/>
              <a:sym typeface="Times New Roman Bold" charset="0"/>
            </a:endParaRPr>
          </a:p>
          <a:p>
            <a:pPr defTabSz="375514">
              <a:spcBef>
                <a:spcPts val="0"/>
              </a:spcBef>
              <a:defRPr/>
            </a:pPr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  <a:sym typeface="Times New Roman Bold" charset="0"/>
              </a:rPr>
              <a:t>Co</a:t>
            </a:r>
            <a:r>
              <a:rPr lang="en-US" b="1" dirty="0">
                <a:solidFill>
                  <a:srgbClr val="000000"/>
                </a:solidFill>
                <a:latin typeface="Times New Roman"/>
                <a:cs typeface="Times New Roman"/>
                <a:sym typeface="Times New Roman Bold" charset="0"/>
              </a:rPr>
              <a:t>-Chairs </a:t>
            </a:r>
          </a:p>
          <a:p>
            <a:pPr marL="285750" indent="-285750" defTabSz="375514">
              <a:spcBef>
                <a:spcPts val="0"/>
              </a:spcBef>
              <a:buFont typeface="Arial"/>
              <a:buChar char="•"/>
              <a:defRPr/>
            </a:pPr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  <a:sym typeface="Times New Roman Bold" charset="0"/>
              </a:rPr>
              <a:t>Charles </a:t>
            </a:r>
            <a:r>
              <a:rPr lang="en-US" b="0" dirty="0" err="1">
                <a:solidFill>
                  <a:srgbClr val="333333"/>
                </a:solidFill>
                <a:latin typeface="Times New Roman"/>
                <a:cs typeface="Times New Roman"/>
              </a:rPr>
              <a:t>Doutriaux</a:t>
            </a:r>
            <a:r>
              <a:rPr lang="en-US" b="0" dirty="0">
                <a:solidFill>
                  <a:srgbClr val="333333"/>
                </a:solidFill>
                <a:latin typeface="Times New Roman"/>
                <a:cs typeface="Times New Roman"/>
              </a:rPr>
              <a:t> (DOE/LLNL) </a:t>
            </a:r>
            <a:r>
              <a:rPr lang="en-US" b="0" dirty="0">
                <a:solidFill>
                  <a:srgbClr val="333333"/>
                </a:solidFill>
                <a:latin typeface="Times New Roman"/>
                <a:cs typeface="Times New Roman"/>
                <a:hlinkClick r:id="rId2"/>
              </a:rPr>
              <a:t>doutriaux1@llnl.gov</a:t>
            </a:r>
            <a:r>
              <a:rPr lang="en-US" b="0" dirty="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endParaRPr lang="en-US" b="0" dirty="0" smtClean="0">
              <a:solidFill>
                <a:srgbClr val="333333"/>
              </a:solidFill>
              <a:latin typeface="Times New Roman"/>
              <a:cs typeface="Times New Roman"/>
            </a:endParaRPr>
          </a:p>
          <a:p>
            <a:pPr marL="285750" indent="-285750" defTabSz="375514">
              <a:spcBef>
                <a:spcPts val="0"/>
              </a:spcBef>
              <a:buFont typeface="Arial"/>
              <a:buChar char="•"/>
              <a:defRPr/>
            </a:pPr>
            <a:r>
              <a:rPr lang="en-US" b="0" dirty="0">
                <a:latin typeface="Times New Roman"/>
                <a:cs typeface="Times New Roman"/>
                <a:sym typeface="Times New Roman Bold" charset="0"/>
              </a:rPr>
              <a:t>Daniel Duffy (NASA/GSFC) </a:t>
            </a:r>
            <a:r>
              <a:rPr lang="en-US" b="0" dirty="0">
                <a:latin typeface="Times New Roman"/>
                <a:cs typeface="Times New Roman"/>
                <a:sym typeface="Times New Roman Bold" charset="0"/>
                <a:hlinkClick r:id="rId3"/>
              </a:rPr>
              <a:t>daniel.q.duffy@nasa.gov</a:t>
            </a:r>
            <a:r>
              <a:rPr lang="en-US" b="0" dirty="0">
                <a:latin typeface="Times New Roman"/>
                <a:cs typeface="Times New Roman"/>
                <a:sym typeface="Times New Roman Bold" charset="0"/>
              </a:rPr>
              <a:t> </a:t>
            </a:r>
            <a:endParaRPr lang="en-US" b="0" dirty="0">
              <a:solidFill>
                <a:srgbClr val="333333"/>
              </a:solidFill>
              <a:latin typeface="Times New Roman"/>
              <a:cs typeface="Times New Roman"/>
              <a:sym typeface="Times New Roman Bold" charset="0"/>
            </a:endParaRPr>
          </a:p>
          <a:p>
            <a:pPr defTabSz="375514">
              <a:spcBef>
                <a:spcPts val="0"/>
              </a:spcBef>
              <a:defRPr/>
            </a:pPr>
            <a:endParaRPr lang="en-US" b="1" dirty="0" smtClean="0">
              <a:solidFill>
                <a:srgbClr val="333333"/>
              </a:solidFill>
              <a:latin typeface="Times New Roman"/>
              <a:cs typeface="Times New Roman"/>
              <a:sym typeface="Times New Roman Bold" charset="0"/>
            </a:endParaRPr>
          </a:p>
          <a:p>
            <a:pPr defTabSz="375514">
              <a:spcBef>
                <a:spcPts val="0"/>
              </a:spcBef>
              <a:defRPr/>
            </a:pPr>
            <a:r>
              <a:rPr lang="en-US" b="1" dirty="0" smtClean="0">
                <a:solidFill>
                  <a:srgbClr val="333333"/>
                </a:solidFill>
                <a:latin typeface="Times New Roman"/>
                <a:cs typeface="Times New Roman"/>
                <a:sym typeface="Times New Roman Bold" charset="0"/>
              </a:rPr>
              <a:t>Members</a:t>
            </a:r>
            <a:endParaRPr lang="en-US" b="1" dirty="0">
              <a:solidFill>
                <a:srgbClr val="333333"/>
              </a:solidFill>
              <a:latin typeface="Times New Roman"/>
              <a:cs typeface="Times New Roman"/>
              <a:sym typeface="Times New Roman Bold" charset="0"/>
            </a:endParaRPr>
          </a:p>
          <a:p>
            <a:pPr marL="285750" indent="-285750" defTabSz="375514">
              <a:spcBef>
                <a:spcPts val="0"/>
              </a:spcBef>
              <a:buFont typeface="Arial"/>
              <a:buChar char="•"/>
              <a:defRPr/>
            </a:pPr>
            <a:r>
              <a:rPr lang="en-US" b="0" dirty="0" err="1">
                <a:latin typeface="Times New Roman"/>
                <a:cs typeface="Times New Roman"/>
              </a:rPr>
              <a:t>Aashish</a:t>
            </a:r>
            <a:r>
              <a:rPr lang="en-US" b="0" dirty="0">
                <a:latin typeface="Times New Roman"/>
                <a:cs typeface="Times New Roman"/>
              </a:rPr>
              <a:t> </a:t>
            </a:r>
            <a:r>
              <a:rPr lang="en-US" b="0" dirty="0" err="1">
                <a:latin typeface="Times New Roman"/>
                <a:cs typeface="Times New Roman"/>
              </a:rPr>
              <a:t>Chaudhary</a:t>
            </a:r>
            <a:r>
              <a:rPr lang="en-US" b="0" dirty="0">
                <a:latin typeface="Times New Roman"/>
                <a:cs typeface="Times New Roman"/>
              </a:rPr>
              <a:t>, Ag Stephens, Alex </a:t>
            </a:r>
            <a:r>
              <a:rPr lang="en-US" b="0" dirty="0" err="1">
                <a:latin typeface="Times New Roman"/>
                <a:cs typeface="Times New Roman"/>
              </a:rPr>
              <a:t>Letzer</a:t>
            </a:r>
            <a:r>
              <a:rPr lang="en-US" b="0" dirty="0">
                <a:latin typeface="Times New Roman"/>
                <a:cs typeface="Times New Roman"/>
              </a:rPr>
              <a:t>, </a:t>
            </a:r>
            <a:r>
              <a:rPr lang="en-US" b="0" dirty="0" err="1">
                <a:latin typeface="Times New Roman"/>
                <a:cs typeface="Times New Roman"/>
              </a:rPr>
              <a:t>Aparna</a:t>
            </a:r>
            <a:r>
              <a:rPr lang="en-US" b="0" dirty="0">
                <a:latin typeface="Times New Roman"/>
                <a:cs typeface="Times New Roman"/>
              </a:rPr>
              <a:t> </a:t>
            </a:r>
            <a:r>
              <a:rPr lang="en-US" b="0" dirty="0" err="1">
                <a:latin typeface="Times New Roman"/>
                <a:cs typeface="Times New Roman"/>
              </a:rPr>
              <a:t>Radhakrishnan</a:t>
            </a:r>
            <a:r>
              <a:rPr lang="en-US" b="0" dirty="0">
                <a:latin typeface="Times New Roman"/>
                <a:cs typeface="Times New Roman"/>
              </a:rPr>
              <a:t>, Brian Smith, </a:t>
            </a:r>
            <a:r>
              <a:rPr lang="en-US" b="0" dirty="0" err="1">
                <a:latin typeface="Times New Roman"/>
                <a:cs typeface="Times New Roman"/>
              </a:rPr>
              <a:t>Carsten</a:t>
            </a:r>
            <a:r>
              <a:rPr lang="en-US" b="0" dirty="0">
                <a:latin typeface="Times New Roman"/>
                <a:cs typeface="Times New Roman"/>
              </a:rPr>
              <a:t> </a:t>
            </a:r>
            <a:r>
              <a:rPr lang="en-US" b="0" dirty="0" err="1">
                <a:latin typeface="Times New Roman"/>
                <a:cs typeface="Times New Roman"/>
              </a:rPr>
              <a:t>Ehbrecht</a:t>
            </a:r>
            <a:r>
              <a:rPr lang="en-US" b="0" dirty="0">
                <a:latin typeface="Times New Roman"/>
                <a:cs typeface="Times New Roman"/>
              </a:rPr>
              <a:t>, Dean Williams, Glenn </a:t>
            </a:r>
            <a:r>
              <a:rPr lang="en-US" b="0" dirty="0" err="1">
                <a:latin typeface="Times New Roman"/>
                <a:cs typeface="Times New Roman"/>
              </a:rPr>
              <a:t>Tamkin</a:t>
            </a:r>
            <a:r>
              <a:rPr lang="en-US" b="0" dirty="0">
                <a:latin typeface="Times New Roman"/>
                <a:cs typeface="Times New Roman"/>
              </a:rPr>
              <a:t>, Jeff Painter, Jim </a:t>
            </a:r>
            <a:r>
              <a:rPr lang="en-US" b="0" dirty="0" err="1">
                <a:latin typeface="Times New Roman"/>
                <a:cs typeface="Times New Roman"/>
              </a:rPr>
              <a:t>McEnergy</a:t>
            </a:r>
            <a:r>
              <a:rPr lang="en-US" b="0" dirty="0">
                <a:latin typeface="Times New Roman"/>
                <a:cs typeface="Times New Roman"/>
              </a:rPr>
              <a:t>, Luca C </a:t>
            </a:r>
            <a:r>
              <a:rPr lang="en-US" b="0" dirty="0" err="1">
                <a:latin typeface="Times New Roman"/>
                <a:cs typeface="Times New Roman"/>
              </a:rPr>
              <a:t>Cinquini</a:t>
            </a:r>
            <a:r>
              <a:rPr lang="en-US" b="0" dirty="0">
                <a:latin typeface="Times New Roman"/>
                <a:cs typeface="Times New Roman"/>
              </a:rPr>
              <a:t>, Maarten </a:t>
            </a:r>
            <a:r>
              <a:rPr lang="en-US" b="0" dirty="0" err="1">
                <a:latin typeface="Times New Roman"/>
                <a:cs typeface="Times New Roman"/>
              </a:rPr>
              <a:t>Plieger</a:t>
            </a:r>
            <a:r>
              <a:rPr lang="en-US" b="0" dirty="0">
                <a:latin typeface="Times New Roman"/>
                <a:cs typeface="Times New Roman"/>
              </a:rPr>
              <a:t>, </a:t>
            </a:r>
            <a:r>
              <a:rPr lang="en-US" b="0" dirty="0" err="1">
                <a:latin typeface="Times New Roman"/>
                <a:cs typeface="Times New Roman"/>
              </a:rPr>
              <a:t>Prashanth</a:t>
            </a:r>
            <a:r>
              <a:rPr lang="en-US" b="0" dirty="0">
                <a:latin typeface="Times New Roman"/>
                <a:cs typeface="Times New Roman"/>
              </a:rPr>
              <a:t> </a:t>
            </a:r>
            <a:r>
              <a:rPr lang="en-US" b="0" dirty="0" err="1">
                <a:latin typeface="Times New Roman"/>
                <a:cs typeface="Times New Roman"/>
              </a:rPr>
              <a:t>Chengi</a:t>
            </a:r>
            <a:r>
              <a:rPr lang="en-US" b="0" dirty="0">
                <a:latin typeface="Times New Roman"/>
                <a:cs typeface="Times New Roman"/>
              </a:rPr>
              <a:t>, Roland Schweitzer, Sergey </a:t>
            </a:r>
            <a:r>
              <a:rPr lang="en-US" b="0" dirty="0" err="1">
                <a:latin typeface="Times New Roman"/>
                <a:cs typeface="Times New Roman"/>
              </a:rPr>
              <a:t>Nikonov</a:t>
            </a:r>
            <a:r>
              <a:rPr lang="en-US" b="0" dirty="0">
                <a:latin typeface="Times New Roman"/>
                <a:cs typeface="Times New Roman"/>
              </a:rPr>
              <a:t>, Stephan </a:t>
            </a:r>
            <a:r>
              <a:rPr lang="en-US" b="0" dirty="0" err="1">
                <a:latin typeface="Times New Roman"/>
                <a:cs typeface="Times New Roman"/>
              </a:rPr>
              <a:t>Kindermann</a:t>
            </a:r>
            <a:r>
              <a:rPr lang="en-US" b="0" dirty="0">
                <a:latin typeface="Times New Roman"/>
                <a:cs typeface="Times New Roman"/>
              </a:rPr>
              <a:t>, </a:t>
            </a:r>
            <a:r>
              <a:rPr lang="en-US" b="0" dirty="0" err="1">
                <a:latin typeface="Times New Roman"/>
                <a:cs typeface="Times New Roman"/>
              </a:rPr>
              <a:t>Stephane</a:t>
            </a:r>
            <a:r>
              <a:rPr lang="en-US" b="0" dirty="0">
                <a:latin typeface="Times New Roman"/>
                <a:cs typeface="Times New Roman"/>
              </a:rPr>
              <a:t> </a:t>
            </a:r>
            <a:r>
              <a:rPr lang="en-US" b="0" dirty="0" err="1">
                <a:latin typeface="Times New Roman"/>
                <a:cs typeface="Times New Roman"/>
              </a:rPr>
              <a:t>Senesi</a:t>
            </a:r>
            <a:r>
              <a:rPr lang="en-US" b="0" dirty="0">
                <a:latin typeface="Times New Roman"/>
                <a:cs typeface="Times New Roman"/>
              </a:rPr>
              <a:t>, Tom Maxwell, V. </a:t>
            </a:r>
            <a:r>
              <a:rPr lang="en-US" b="0" dirty="0" err="1">
                <a:latin typeface="Times New Roman"/>
                <a:cs typeface="Times New Roman"/>
              </a:rPr>
              <a:t>Balaji</a:t>
            </a:r>
            <a:r>
              <a:rPr lang="en-US" b="0" dirty="0">
                <a:latin typeface="Times New Roman"/>
                <a:cs typeface="Times New Roman"/>
              </a:rPr>
              <a:t>, Giovanni </a:t>
            </a:r>
            <a:r>
              <a:rPr lang="en-US" b="0" dirty="0" err="1">
                <a:latin typeface="Times New Roman"/>
                <a:cs typeface="Times New Roman"/>
              </a:rPr>
              <a:t>Aloisio</a:t>
            </a:r>
            <a:r>
              <a:rPr lang="en-US" b="0" dirty="0">
                <a:latin typeface="Times New Roman"/>
                <a:cs typeface="Times New Roman"/>
              </a:rPr>
              <a:t>, </a:t>
            </a:r>
            <a:r>
              <a:rPr lang="en-US" b="0" dirty="0" err="1">
                <a:latin typeface="Times New Roman"/>
                <a:cs typeface="Times New Roman"/>
              </a:rPr>
              <a:t>Sandro</a:t>
            </a:r>
            <a:r>
              <a:rPr lang="en-US" b="0" dirty="0">
                <a:latin typeface="Times New Roman"/>
                <a:cs typeface="Times New Roman"/>
              </a:rPr>
              <a:t> Flore, Patrick </a:t>
            </a:r>
            <a:r>
              <a:rPr lang="en-US" b="0" dirty="0" err="1">
                <a:latin typeface="Times New Roman"/>
                <a:cs typeface="Times New Roman"/>
              </a:rPr>
              <a:t>Brokmann</a:t>
            </a:r>
            <a:r>
              <a:rPr lang="en-US" b="0" dirty="0">
                <a:latin typeface="Times New Roman"/>
                <a:cs typeface="Times New Roman"/>
              </a:rPr>
              <a:t>, Mark </a:t>
            </a:r>
            <a:r>
              <a:rPr lang="en-US" b="0" dirty="0" err="1">
                <a:latin typeface="Times New Roman"/>
                <a:cs typeface="Times New Roman"/>
              </a:rPr>
              <a:t>McInerney</a:t>
            </a:r>
            <a:r>
              <a:rPr lang="en-US" b="0" dirty="0">
                <a:latin typeface="Times New Roman"/>
                <a:cs typeface="Times New Roman"/>
              </a:rPr>
              <a:t>, </a:t>
            </a:r>
            <a:r>
              <a:rPr lang="en-US" b="0" dirty="0" err="1">
                <a:latin typeface="Times New Roman"/>
                <a:cs typeface="Times New Roman"/>
              </a:rPr>
              <a:t>Georgi</a:t>
            </a:r>
            <a:r>
              <a:rPr lang="en-US" b="0" dirty="0">
                <a:latin typeface="Times New Roman"/>
                <a:cs typeface="Times New Roman"/>
              </a:rPr>
              <a:t> </a:t>
            </a:r>
            <a:r>
              <a:rPr lang="en-US" b="0" dirty="0" err="1">
                <a:latin typeface="Times New Roman"/>
                <a:cs typeface="Times New Roman"/>
              </a:rPr>
              <a:t>Kostov</a:t>
            </a:r>
            <a:r>
              <a:rPr lang="en-US" b="0" dirty="0">
                <a:latin typeface="Times New Roman"/>
                <a:cs typeface="Times New Roman"/>
              </a:rPr>
              <a:t>, Antonio </a:t>
            </a:r>
            <a:r>
              <a:rPr lang="en-US" b="0" dirty="0" err="1">
                <a:latin typeface="Times New Roman"/>
                <a:cs typeface="Times New Roman"/>
              </a:rPr>
              <a:t>Cofino</a:t>
            </a:r>
            <a:r>
              <a:rPr lang="en-US" b="0" dirty="0">
                <a:latin typeface="Times New Roman"/>
                <a:cs typeface="Times New Roman"/>
              </a:rPr>
              <a:t>, Sasha Ames, Jean-Yves </a:t>
            </a:r>
            <a:r>
              <a:rPr lang="en-US" b="0" dirty="0" err="1">
                <a:latin typeface="Times New Roman"/>
                <a:cs typeface="Times New Roman"/>
              </a:rPr>
              <a:t>Peterschmitt</a:t>
            </a:r>
            <a:r>
              <a:rPr lang="en-US" b="0" dirty="0">
                <a:latin typeface="Times New Roman"/>
                <a:cs typeface="Times New Roman"/>
              </a:rPr>
              <a:t>, Ben </a:t>
            </a:r>
            <a:r>
              <a:rPr lang="en-US" b="0" dirty="0" smtClean="0">
                <a:latin typeface="Times New Roman"/>
                <a:cs typeface="Times New Roman"/>
              </a:rPr>
              <a:t>Evans</a:t>
            </a:r>
            <a:endParaRPr lang="en-US" b="0" dirty="0">
              <a:latin typeface="Times New Roman"/>
              <a:cs typeface="Times New Roman"/>
            </a:endParaRP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038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2014 ESGF Conference Venue</a:t>
            </a:r>
            <a:endParaRPr lang="en-US" dirty="0"/>
          </a:p>
        </p:txBody>
      </p:sp>
      <p:pic>
        <p:nvPicPr>
          <p:cNvPr id="6" name="Content Placeholder 5" descr="IMG_0095.jpe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70" b="21170"/>
          <a:stretch>
            <a:fillRect/>
          </a:stretch>
        </p:blipFill>
        <p:spPr>
          <a:xfrm>
            <a:off x="690638" y="1040506"/>
            <a:ext cx="7818722" cy="3381260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513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2015 ESFG Conference Venue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9" name="Picture 8" descr="IMG_1058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388" y="668694"/>
            <a:ext cx="5308683" cy="3981512"/>
          </a:xfrm>
          <a:prstGeom prst="rect">
            <a:avLst/>
          </a:prstGeom>
        </p:spPr>
      </p:pic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260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 Working Team (CWT)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2000"/>
              </a:lnSpc>
              <a:spcBef>
                <a:spcPts val="0"/>
              </a:spcBef>
            </a:pPr>
            <a:r>
              <a:rPr lang="en-US" dirty="0" smtClean="0"/>
              <a:t>Charge of the ESGF-CWT</a:t>
            </a:r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Develop </a:t>
            </a:r>
            <a:r>
              <a:rPr lang="en-US" b="0" dirty="0" smtClean="0"/>
              <a:t>a general API</a:t>
            </a:r>
            <a:r>
              <a:rPr lang="en-US" b="0" dirty="0" smtClean="0"/>
              <a:t> </a:t>
            </a:r>
            <a:r>
              <a:rPr lang="en-US" b="0" dirty="0"/>
              <a:t>for exposing ESGF distributed compute resources </a:t>
            </a:r>
            <a:r>
              <a:rPr lang="en-US" b="0" dirty="0" smtClean="0"/>
              <a:t>(HPC, clusters, clouds, etc.) </a:t>
            </a:r>
            <a:r>
              <a:rPr lang="en-US" b="0" dirty="0"/>
              <a:t>to multiple analysis </a:t>
            </a:r>
            <a:r>
              <a:rPr lang="en-US" b="0" dirty="0" smtClean="0"/>
              <a:t>tools</a:t>
            </a:r>
          </a:p>
          <a:p>
            <a:pPr marL="742950" lvl="1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Co-developing a reference architecture for the server-side processing capabilities</a:t>
            </a:r>
          </a:p>
          <a:p>
            <a:pPr marL="742950" lvl="1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Use this reference architecture to test out the API and representative use cases</a:t>
            </a:r>
          </a:p>
          <a:p>
            <a:pPr marL="0" indent="0">
              <a:lnSpc>
                <a:spcPts val="2000"/>
              </a:lnSpc>
              <a:spcBef>
                <a:spcPts val="0"/>
              </a:spcBef>
            </a:pPr>
            <a:endParaRPr lang="en-US" b="0" dirty="0" smtClean="0"/>
          </a:p>
          <a:p>
            <a:pPr marL="0" indent="0">
              <a:lnSpc>
                <a:spcPts val="2000"/>
              </a:lnSpc>
              <a:spcBef>
                <a:spcPts val="0"/>
              </a:spcBef>
            </a:pPr>
            <a:r>
              <a:rPr lang="en-US" dirty="0" smtClean="0"/>
              <a:t>Process</a:t>
            </a:r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/>
              <a:t>Started out with </a:t>
            </a:r>
            <a:r>
              <a:rPr lang="en-US" b="0" dirty="0" smtClean="0"/>
              <a:t>use cases (simple operations, such as average, anomalies)</a:t>
            </a:r>
            <a:endParaRPr lang="en-US" b="0" dirty="0" smtClean="0"/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/>
              <a:t>W</a:t>
            </a:r>
            <a:r>
              <a:rPr lang="en-US" b="0" dirty="0" smtClean="0"/>
              <a:t>orked </a:t>
            </a:r>
            <a:r>
              <a:rPr lang="en-US" b="0" dirty="0"/>
              <a:t>through </a:t>
            </a:r>
            <a:r>
              <a:rPr lang="en-US" b="0" dirty="0" smtClean="0"/>
              <a:t>the use case to </a:t>
            </a:r>
            <a:r>
              <a:rPr lang="en-US" b="0" dirty="0"/>
              <a:t>frame our </a:t>
            </a:r>
            <a:r>
              <a:rPr lang="en-US" b="0" dirty="0" smtClean="0"/>
              <a:t>thoughts and requirements</a:t>
            </a:r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Compared </a:t>
            </a:r>
            <a:r>
              <a:rPr lang="en-US" b="0" dirty="0" smtClean="0"/>
              <a:t>and contrasted different viable APIs to settle in </a:t>
            </a:r>
            <a:r>
              <a:rPr lang="en-US" b="0" dirty="0" smtClean="0"/>
              <a:t>on developing a Web Processing Service (WPS)</a:t>
            </a:r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Created an initial WPS specification document</a:t>
            </a:r>
          </a:p>
          <a:p>
            <a:pPr marL="742950" lvl="1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Currently stored on confluence (still needs some cleaning up)</a:t>
            </a:r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r>
              <a:rPr lang="en-US" b="0" dirty="0" smtClean="0"/>
              <a:t>Initial reference implementation (Charles wil</a:t>
            </a:r>
            <a:r>
              <a:rPr lang="en-US" b="0" dirty="0" smtClean="0"/>
              <a:t>l present this)</a:t>
            </a:r>
            <a:endParaRPr lang="en-US" b="0" dirty="0" smtClean="0"/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endParaRPr lang="en-US" b="0" dirty="0"/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endParaRPr lang="en-US" b="0" dirty="0" smtClean="0"/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endParaRPr lang="en-US" b="0" dirty="0" smtClean="0"/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endParaRPr lang="en-US" b="0" dirty="0" smtClean="0"/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endParaRPr lang="en-US" b="0" dirty="0"/>
          </a:p>
          <a:p>
            <a:pPr marL="285750" indent="-285750">
              <a:lnSpc>
                <a:spcPts val="2000"/>
              </a:lnSpc>
              <a:spcBef>
                <a:spcPts val="0"/>
              </a:spcBef>
              <a:buFont typeface="Arial"/>
              <a:buChar char="•"/>
            </a:pPr>
            <a:endParaRPr lang="en-US" dirty="0"/>
          </a:p>
          <a:p>
            <a:pPr>
              <a:lnSpc>
                <a:spcPts val="2000"/>
              </a:lnSpc>
              <a:spcBef>
                <a:spcPts val="0"/>
              </a:spcBef>
            </a:pPr>
            <a:endParaRPr lang="en-US" dirty="0" smtClean="0">
              <a:solidFill>
                <a:srgbClr val="333333"/>
              </a:solidFill>
            </a:endParaRPr>
          </a:p>
          <a:p>
            <a:pPr>
              <a:lnSpc>
                <a:spcPts val="2000"/>
              </a:lnSpc>
              <a:spcBef>
                <a:spcPts val="0"/>
              </a:spcBef>
            </a:pPr>
            <a:endParaRPr lang="en-US" dirty="0" smtClean="0">
              <a:solidFill>
                <a:srgbClr val="333333"/>
              </a:solidFill>
            </a:endParaRPr>
          </a:p>
          <a:p>
            <a:pPr>
              <a:lnSpc>
                <a:spcPts val="2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96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9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7004" y="1013133"/>
            <a:ext cx="4609076" cy="245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9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91" y="1025040"/>
            <a:ext cx="4719606" cy="2430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182744" y="3351935"/>
            <a:ext cx="8707700" cy="160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algn="ctr" eaLnBrk="1" hangingPunct="1"/>
            <a:r>
              <a:rPr lang="en-US" sz="1400" b="1" dirty="0">
                <a:solidFill>
                  <a:srgbClr val="333333"/>
                </a:solidFill>
              </a:rPr>
              <a:t>Temperature anomalies between 34-year summer average and summer 2010 using the CFSR (left) and ECMWF (right) </a:t>
            </a:r>
            <a:r>
              <a:rPr lang="en-US" sz="1400" b="1" dirty="0" err="1" smtClean="0">
                <a:solidFill>
                  <a:srgbClr val="333333"/>
                </a:solidFill>
              </a:rPr>
              <a:t>reanalyses</a:t>
            </a:r>
            <a:r>
              <a:rPr lang="en-US" sz="1400" dirty="0" smtClean="0">
                <a:solidFill>
                  <a:srgbClr val="333333"/>
                </a:solidFill>
              </a:rPr>
              <a:t>. </a:t>
            </a:r>
            <a:r>
              <a:rPr lang="en-US" sz="1400" b="1" dirty="0" smtClean="0">
                <a:solidFill>
                  <a:srgbClr val="333333"/>
                </a:solidFill>
              </a:rPr>
              <a:t>The </a:t>
            </a:r>
            <a:r>
              <a:rPr lang="en-US" sz="1400" b="1" dirty="0">
                <a:solidFill>
                  <a:srgbClr val="333333"/>
                </a:solidFill>
              </a:rPr>
              <a:t>long-term baseline ensemble average includes CFSR, ECMWF, and MERRA</a:t>
            </a:r>
            <a:r>
              <a:rPr lang="en-US" sz="1400" b="1" dirty="0" smtClean="0">
                <a:solidFill>
                  <a:srgbClr val="333333"/>
                </a:solidFill>
              </a:rPr>
              <a:t>.</a:t>
            </a:r>
          </a:p>
          <a:p>
            <a:pPr algn="ctr" eaLnBrk="1" hangingPunct="1"/>
            <a:endParaRPr lang="en-US" sz="1400" b="1" dirty="0" smtClean="0">
              <a:solidFill>
                <a:srgbClr val="C0504D"/>
              </a:solidFill>
              <a:latin typeface="Times New Roman"/>
              <a:cs typeface="Times New Roman"/>
            </a:endParaRPr>
          </a:p>
          <a:p>
            <a:pPr algn="ctr" eaLnBrk="1" hangingPunct="1"/>
            <a:endParaRPr lang="en-US" sz="1400" b="1" dirty="0">
              <a:solidFill>
                <a:srgbClr val="C0504D"/>
              </a:solidFill>
              <a:latin typeface="Times New Roman"/>
              <a:cs typeface="Times New Roman"/>
            </a:endParaRPr>
          </a:p>
          <a:p>
            <a:pPr algn="ctr" eaLnBrk="1" hangingPunct="1"/>
            <a:r>
              <a:rPr lang="en-US" sz="1400" b="1" dirty="0" smtClean="0">
                <a:solidFill>
                  <a:srgbClr val="C0504D"/>
                </a:solidFill>
                <a:latin typeface="Times New Roman"/>
                <a:cs typeface="Times New Roman"/>
              </a:rPr>
              <a:t>AGU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IN31A-1750: Extending Climate Analytics-as-a-Service to the Earth System Grid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Federation</a:t>
            </a:r>
          </a:p>
          <a:p>
            <a:pPr algn="ctr" eaLnBrk="1" hangingPunct="1"/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Glenn S. </a:t>
            </a:r>
            <a:r>
              <a:rPr lang="en-US" sz="1400" b="1" dirty="0" err="1">
                <a:solidFill>
                  <a:srgbClr val="C0504D"/>
                </a:solidFill>
                <a:latin typeface="Times New Roman"/>
                <a:cs typeface="Times New Roman"/>
              </a:rPr>
              <a:t>Tamkin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,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John L. </a:t>
            </a:r>
            <a:r>
              <a:rPr lang="en-US" sz="1400" b="1" dirty="0" err="1">
                <a:solidFill>
                  <a:srgbClr val="C0504D"/>
                </a:solidFill>
                <a:latin typeface="Times New Roman"/>
                <a:cs typeface="Times New Roman"/>
              </a:rPr>
              <a:t>Schnase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,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Daniel Q.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Duffy,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Mark A. </a:t>
            </a:r>
            <a:r>
              <a:rPr lang="en-US" sz="1400" b="1" dirty="0" err="1">
                <a:solidFill>
                  <a:srgbClr val="C0504D"/>
                </a:solidFill>
                <a:latin typeface="Times New Roman"/>
                <a:cs typeface="Times New Roman"/>
              </a:rPr>
              <a:t>McInerney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, </a:t>
            </a:r>
            <a:r>
              <a:rPr lang="en-US" sz="1400" b="1" dirty="0" err="1">
                <a:solidFill>
                  <a:srgbClr val="C0504D"/>
                </a:solidFill>
                <a:latin typeface="Times New Roman"/>
                <a:cs typeface="Times New Roman"/>
              </a:rPr>
              <a:t>Jian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Li,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Denis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Nadeau,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John H.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Thompson,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Savannah L. </a:t>
            </a:r>
            <a:r>
              <a:rPr lang="en-US" sz="1400" b="1" dirty="0">
                <a:solidFill>
                  <a:srgbClr val="C0504D"/>
                </a:solidFill>
                <a:latin typeface="Times New Roman"/>
                <a:cs typeface="Times New Roman"/>
              </a:rPr>
              <a:t>Strong</a:t>
            </a:r>
            <a:endParaRPr lang="en-US" sz="1400" b="1" dirty="0">
              <a:solidFill>
                <a:srgbClr val="C0504D"/>
              </a:solidFill>
              <a:latin typeface="Times New Roman"/>
              <a:cs typeface="Times New Roman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34938" y="106363"/>
            <a:ext cx="8856662" cy="62865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Times New Roman"/>
                <a:ea typeface="ＭＳ Ｐゴシック" charset="-128"/>
                <a:cs typeface="Times New Roman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5pPr>
            <a:lvl6pPr marL="410291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6pPr>
            <a:lvl7pPr marL="820583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7pPr>
            <a:lvl8pPr marL="1230874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8pPr>
            <a:lvl9pPr marL="1641165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9pPr>
          </a:lstStyle>
          <a:p>
            <a:r>
              <a:rPr lang="en-US" dirty="0" smtClean="0"/>
              <a:t>Representative Problem – Temperature Anomaly</a:t>
            </a:r>
            <a:endParaRPr lang="en-US" dirty="0"/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3066424" y="4901759"/>
            <a:ext cx="4351338" cy="2667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409575" indent="47625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2pPr>
            <a:lvl3pPr marL="819150" indent="95250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3pPr>
            <a:lvl4pPr marL="1230313" indent="141288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4pPr>
            <a:lvl5pPr marL="1639888" indent="188913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 smtClean="0"/>
              <a:t>2015 ESGF Face-to-Face</a:t>
            </a:r>
            <a:endParaRPr lang="en-US" dirty="0"/>
          </a:p>
        </p:txBody>
      </p:sp>
      <p:sp>
        <p:nvSpPr>
          <p:cNvPr id="10" name="Slide Number Placeholder 4"/>
          <p:cNvSpPr txBox="1">
            <a:spLocks/>
          </p:cNvSpPr>
          <p:nvPr/>
        </p:nvSpPr>
        <p:spPr>
          <a:xfrm>
            <a:off x="8485588" y="4911283"/>
            <a:ext cx="482600" cy="2571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409575" indent="47625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2pPr>
            <a:lvl3pPr marL="819150" indent="95250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3pPr>
            <a:lvl4pPr marL="1230313" indent="141288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4pPr>
            <a:lvl5pPr marL="1639888" indent="188913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fld id="{87A73027-0A44-0F48-AB89-950B55EFBEF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247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in Calculating the Anomaly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US" dirty="0" smtClean="0">
                <a:latin typeface="Times New Roman" charset="0"/>
                <a:cs typeface="Times New Roman" charset="0"/>
              </a:rPr>
              <a:t>Calculate the average temperature from all collections to generate a long-term temporal span (34-years) across the surface of the Earth for summer (JJA).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US" dirty="0" smtClean="0">
                <a:latin typeface="Times New Roman" charset="0"/>
                <a:cs typeface="Times New Roman" charset="0"/>
              </a:rPr>
              <a:t>Calculate the average temperature from the same collections for the summer of a single year (2010 for the example case).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US" dirty="0" smtClean="0">
                <a:latin typeface="Times New Roman" charset="0"/>
                <a:cs typeface="Times New Roman" charset="0"/>
              </a:rPr>
              <a:t>Re-grid all results to the same spatial grid.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US" dirty="0" smtClean="0">
                <a:latin typeface="Times New Roman" charset="0"/>
                <a:cs typeface="Times New Roman" charset="0"/>
              </a:rPr>
              <a:t>Calculate the ensemble average across the re-gridded results.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US" dirty="0" smtClean="0">
                <a:latin typeface="Times New Roman" charset="0"/>
                <a:cs typeface="Times New Roman" charset="0"/>
              </a:rPr>
              <a:t>Calculate the anomaly (re-gridded average – re-gridded single year) for each of the ensemble members.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endParaRPr lang="en-US" dirty="0">
              <a:latin typeface="Times New Roman" charset="0"/>
              <a:cs typeface="Times New Roman" charset="0"/>
            </a:endParaRPr>
          </a:p>
          <a:p>
            <a:pPr marL="0" indent="0">
              <a:spcBef>
                <a:spcPts val="0"/>
              </a:spcBef>
            </a:pPr>
            <a:r>
              <a:rPr lang="en-US" dirty="0" smtClean="0">
                <a:latin typeface="Times New Roman" charset="0"/>
                <a:cs typeface="Times New Roman" charset="0"/>
              </a:rPr>
              <a:t>As you can see, this can get quite complicated even for a single, relatively simple and relevant, function.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038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Targeted Milestones</a:t>
            </a:r>
            <a:endParaRPr lang="en-US" sz="32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84195"/>
              </p:ext>
            </p:extLst>
          </p:nvPr>
        </p:nvGraphicFramePr>
        <p:xfrm>
          <a:off x="262692" y="889313"/>
          <a:ext cx="8627752" cy="404622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8627752"/>
              </a:tblGrid>
              <a:tr h="20574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Times New Roman"/>
                          <a:cs typeface="Times New Roman"/>
                        </a:rPr>
                        <a:t>Timeline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  <a:latin typeface="Times New Roman"/>
                          <a:cs typeface="Times New Roman"/>
                        </a:rPr>
                        <a:t> of Milestones for ESGF-CWT</a:t>
                      </a:r>
                      <a:endParaRPr lang="en-US" sz="1200" dirty="0">
                        <a:solidFill>
                          <a:schemeClr val="bg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T="34290" marB="34290">
                    <a:solidFill>
                      <a:srgbClr val="677085"/>
                    </a:solidFill>
                  </a:tcPr>
                </a:tc>
              </a:tr>
              <a:tr h="205740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February</a:t>
                      </a:r>
                      <a:r>
                        <a:rPr lang="en-US" sz="1200" b="1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– March 2015</a:t>
                      </a:r>
                      <a:endParaRPr lang="en-US" sz="1200" b="1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T="34290" marB="34290">
                    <a:solidFill>
                      <a:srgbClr val="87B2ED"/>
                    </a:solidFill>
                  </a:tcPr>
                </a:tc>
              </a:tr>
              <a:tr h="115265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20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Finalize WPS API definition for the prototype</a:t>
                      </a: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use case (anomaly) and simple canonical </a:t>
                      </a: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operations</a:t>
                      </a:r>
                      <a:endParaRPr lang="en-US" sz="1200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T="34290" marB="34290">
                    <a:solidFill>
                      <a:schemeClr val="bg1"/>
                    </a:solidFill>
                  </a:tcPr>
                </a:tc>
              </a:tr>
              <a:tr h="205740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April</a:t>
                      </a:r>
                      <a:r>
                        <a:rPr lang="en-US" sz="1200" b="1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– June 2015</a:t>
                      </a:r>
                      <a:endParaRPr lang="en-US" sz="1200" b="1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T="34290" marB="34290">
                    <a:solidFill>
                      <a:srgbClr val="87B2ED"/>
                    </a:solidFill>
                  </a:tcPr>
                </a:tc>
              </a:tr>
              <a:tr h="617220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20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Definition of a standard</a:t>
                      </a: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set of climate data to be initially exposed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Definition of unit tests, data, input, and output to be used to verify the implementation of the WPS API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bg2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At least one proof-of-concept</a:t>
                      </a:r>
                      <a:r>
                        <a:rPr lang="en-US" sz="1200" kern="1200" baseline="0" dirty="0" smtClean="0">
                          <a:solidFill>
                            <a:schemeClr val="bg2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sz="1200" kern="1200" dirty="0" smtClean="0">
                          <a:solidFill>
                            <a:schemeClr val="bg2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implementation of the WPS API at a single site (not distributed at this point)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bg2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First implementation of API and analysis for simple multi-model averaging use case</a:t>
                      </a:r>
                    </a:p>
                  </a:txBody>
                  <a:tcPr marT="34290" marB="34290">
                    <a:solidFill>
                      <a:srgbClr val="FFFFFF"/>
                    </a:solidFill>
                  </a:tcPr>
                </a:tc>
              </a:tr>
              <a:tr h="205740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July-December</a:t>
                      </a:r>
                      <a:r>
                        <a:rPr lang="en-US" sz="1200" b="1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2015</a:t>
                      </a:r>
                      <a:endParaRPr lang="en-US" sz="1200" b="1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T="34290" marB="34290">
                    <a:solidFill>
                      <a:srgbClr val="87B2ED"/>
                    </a:solidFill>
                  </a:tcPr>
                </a:tc>
              </a:tr>
              <a:tr h="470468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20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Testing of the proof-of-concept implementation of the</a:t>
                      </a: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WPS API using the unit tests and the climate data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Second proof-of-concept implementation </a:t>
                      </a: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at </a:t>
                      </a: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a second site using a different mechanism to perform the server-side analytics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Expand use cases and </a:t>
                      </a: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a prioritization of additional capabilities to be exposed by the API</a:t>
                      </a:r>
                      <a:endParaRPr lang="en-US" sz="1200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T="34290" marB="34290">
                    <a:solidFill>
                      <a:srgbClr val="FFFFFF"/>
                    </a:solidFill>
                  </a:tcPr>
                </a:tc>
              </a:tr>
              <a:tr h="205740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January – June 2016</a:t>
                      </a:r>
                      <a:endParaRPr lang="en-US" sz="1200" b="1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T="34290" marB="34290">
                    <a:solidFill>
                      <a:srgbClr val="87B2ED"/>
                    </a:solidFill>
                  </a:tcPr>
                </a:tc>
              </a:tr>
              <a:tr h="331809">
                <a:tc>
                  <a:txBody>
                    <a:bodyPr/>
                    <a:lstStyle/>
                    <a:p>
                      <a:pPr marL="171450" indent="-171450">
                        <a:buFont typeface="Arial"/>
                        <a:buChar char="•"/>
                      </a:pPr>
                      <a:r>
                        <a:rPr lang="en-US" sz="120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Focus on federated analytics to extend</a:t>
                      </a: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the API to act upon data at two locations</a:t>
                      </a:r>
                    </a:p>
                    <a:p>
                      <a:pPr marL="171450" indent="-171450">
                        <a:buFont typeface="Arial"/>
                        <a:buChar char="•"/>
                      </a:pP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Expansion of the capabilities within the API based on the priorities set within the science discussions</a:t>
                      </a:r>
                    </a:p>
                  </a:txBody>
                  <a:tcPr marT="34290" marB="34290">
                    <a:solidFill>
                      <a:srgbClr val="FFFFFF"/>
                    </a:solidFill>
                  </a:tcPr>
                </a:tc>
              </a:tr>
              <a:tr h="205740">
                <a:tc>
                  <a:txBody>
                    <a:bodyPr/>
                    <a:lstStyle/>
                    <a:p>
                      <a:pPr marL="0" indent="0">
                        <a:buFont typeface="Arial"/>
                        <a:buNone/>
                      </a:pPr>
                      <a:r>
                        <a:rPr lang="en-US" sz="1200" b="1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July – December 2016</a:t>
                      </a:r>
                    </a:p>
                  </a:txBody>
                  <a:tcPr marT="34290" marB="34290">
                    <a:solidFill>
                      <a:srgbClr val="87B2ED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171450" indent="-171450">
                        <a:buFont typeface="Arial"/>
                        <a:buChar char="•"/>
                      </a:pP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Expand and elevate the proof-of-concept to prototype at least at the two initial locations</a:t>
                      </a:r>
                    </a:p>
                    <a:p>
                      <a:pPr marL="171450" indent="-171450">
                        <a:buFont typeface="Arial"/>
                        <a:buChar char="•"/>
                      </a:pPr>
                      <a:r>
                        <a:rPr lang="en-US" sz="1200" baseline="0" dirty="0" smtClean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Continued expansion of the capabilities exposed within the API</a:t>
                      </a:r>
                    </a:p>
                  </a:txBody>
                  <a:tcPr marT="34290" marB="34290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485588" y="4911283"/>
            <a:ext cx="482600" cy="257175"/>
          </a:xfrm>
        </p:spPr>
        <p:txBody>
          <a:bodyPr/>
          <a:lstStyle/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68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 specification document has been created and can be found on confluence</a:t>
            </a:r>
          </a:p>
          <a:p>
            <a:pPr marL="285750" indent="-285750">
              <a:buFont typeface="Arial"/>
              <a:buChar char="•"/>
            </a:pPr>
            <a:r>
              <a:rPr lang="en-US" b="0" dirty="0" smtClean="0"/>
              <a:t>Compute Working Team (</a:t>
            </a:r>
            <a:r>
              <a:rPr lang="en-US" b="0" dirty="0" err="1" smtClean="0"/>
              <a:t>esgf-cwt</a:t>
            </a:r>
            <a:r>
              <a:rPr lang="en-US" b="0" dirty="0" smtClean="0"/>
              <a:t>) / API Standards and Requirements</a:t>
            </a:r>
          </a:p>
          <a:p>
            <a:pPr marL="285750" indent="-285750">
              <a:buFont typeface="Arial"/>
              <a:buChar char="•"/>
            </a:pPr>
            <a:r>
              <a:rPr lang="en-US" b="0" dirty="0" smtClean="0"/>
              <a:t>Needs to be updated (will be working on that this week)</a:t>
            </a:r>
          </a:p>
          <a:p>
            <a:pPr marL="285750" indent="-285750">
              <a:buFont typeface="Arial"/>
              <a:buChar char="•"/>
            </a:pPr>
            <a:endParaRPr lang="en-US" b="0" dirty="0"/>
          </a:p>
          <a:p>
            <a:pPr marL="0" indent="0"/>
            <a:r>
              <a:rPr lang="en-US" dirty="0" smtClean="0"/>
              <a:t>Reference implementation has been created</a:t>
            </a:r>
          </a:p>
          <a:p>
            <a:pPr marL="285750" indent="-285750">
              <a:buFont typeface="Arial"/>
              <a:buChar char="•"/>
            </a:pPr>
            <a:r>
              <a:rPr lang="en-US" b="0" dirty="0" smtClean="0"/>
              <a:t>Charles will discuss this and demonstrate this in the next presentation.</a:t>
            </a:r>
          </a:p>
          <a:p>
            <a:pPr marL="285750" indent="-285750">
              <a:buFont typeface="Arial"/>
              <a:buChar char="•"/>
            </a:pPr>
            <a:endParaRPr lang="en-US" b="0" dirty="0"/>
          </a:p>
          <a:p>
            <a:pPr marL="0" indent="0"/>
            <a:r>
              <a:rPr lang="en-US" dirty="0" smtClean="0"/>
              <a:t>Reference back end(s) have been discussed with some implementations</a:t>
            </a:r>
          </a:p>
          <a:p>
            <a:pPr marL="285750" indent="-285750">
              <a:buFont typeface="Arial"/>
              <a:buChar char="•"/>
            </a:pPr>
            <a:r>
              <a:rPr lang="en-US" b="0" dirty="0" smtClean="0"/>
              <a:t>Tom Maxwell will discuss one reference implementation during this session.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7A73027-0A44-0F48-AB89-950B55EFBEFD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66424" y="4901759"/>
            <a:ext cx="4351338" cy="2667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2015 ESGF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865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 bwMode="auto">
          <a:xfrm>
            <a:off x="1306612" y="1350316"/>
            <a:ext cx="6010359" cy="84535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00" dirty="0">
              <a:latin typeface="Times New Roman"/>
              <a:cs typeface="Times New Roman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433664" y="844783"/>
            <a:ext cx="1706773" cy="178798"/>
          </a:xfrm>
          <a:prstGeom prst="rect">
            <a:avLst/>
          </a:prstGeom>
          <a:solidFill>
            <a:srgbClr val="2C93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WPS Client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542408" y="1548235"/>
            <a:ext cx="1707995" cy="459911"/>
          </a:xfrm>
          <a:prstGeom prst="rect">
            <a:avLst/>
          </a:prstGeom>
          <a:solidFill>
            <a:srgbClr val="2C93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GetCapabilities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 – returns service-level metadata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335059" y="1554944"/>
            <a:ext cx="1927938" cy="460246"/>
          </a:xfrm>
          <a:prstGeom prst="rect">
            <a:avLst/>
          </a:prstGeom>
          <a:solidFill>
            <a:srgbClr val="2C93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DescribeProcess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 – returns a </a:t>
            </a:r>
            <a:r>
              <a:rPr lang="en-US" sz="10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description 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of a process including its inputs and outputs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298653" y="1548235"/>
            <a:ext cx="1707384" cy="459911"/>
          </a:xfrm>
          <a:prstGeom prst="rect">
            <a:avLst/>
          </a:prstGeom>
          <a:solidFill>
            <a:srgbClr val="2C93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Execute – </a:t>
            </a:r>
          </a:p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returns the output(s) of a process</a:t>
            </a:r>
          </a:p>
        </p:txBody>
      </p:sp>
      <p:sp>
        <p:nvSpPr>
          <p:cNvPr id="8" name="TextBox 105"/>
          <p:cNvSpPr txBox="1">
            <a:spLocks noChangeArrowheads="1"/>
          </p:cNvSpPr>
          <p:nvPr/>
        </p:nvSpPr>
        <p:spPr bwMode="auto">
          <a:xfrm>
            <a:off x="1529840" y="2035973"/>
            <a:ext cx="149153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1000" b="1" dirty="0">
                <a:solidFill>
                  <a:srgbClr val="333333"/>
                </a:solidFill>
                <a:latin typeface="Times New Roman"/>
                <a:cs typeface="Times New Roman"/>
              </a:rPr>
              <a:t>Web Processing Service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1339599" y="2536824"/>
            <a:ext cx="2943176" cy="524318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Climate Data Analysis Service (CDAS)</a:t>
            </a:r>
          </a:p>
          <a:p>
            <a:pPr algn="ctr">
              <a:defRPr/>
            </a:pPr>
            <a:r>
              <a:rPr lang="en-US" sz="1000" b="1" dirty="0">
                <a:solidFill>
                  <a:srgbClr val="C0504D"/>
                </a:solidFill>
                <a:latin typeface="Times New Roman"/>
                <a:cs typeface="Times New Roman"/>
              </a:rPr>
              <a:t>AGU IN31A</a:t>
            </a:r>
            <a:r>
              <a:rPr lang="en-US" sz="1000" b="1" dirty="0">
                <a:solidFill>
                  <a:srgbClr val="C0504D"/>
                </a:solidFill>
                <a:latin typeface="Times New Roman"/>
                <a:cs typeface="Times New Roman"/>
              </a:rPr>
              <a:t>-1749: A WPS Based Architecture for Climate Data Analytic Services (CDAS) at NASA </a:t>
            </a:r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1398854" y="1123547"/>
            <a:ext cx="5856419" cy="0"/>
          </a:xfrm>
          <a:prstGeom prst="line">
            <a:avLst/>
          </a:prstGeom>
          <a:ln w="25400">
            <a:solidFill>
              <a:srgbClr val="2C93E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2"/>
            <a:endCxn id="5" idx="0"/>
          </p:cNvCxnSpPr>
          <p:nvPr/>
        </p:nvCxnSpPr>
        <p:spPr bwMode="auto">
          <a:xfrm flipH="1">
            <a:off x="2396406" y="1023581"/>
            <a:ext cx="1890645" cy="524654"/>
          </a:xfrm>
          <a:prstGeom prst="straightConnector1">
            <a:avLst/>
          </a:prstGeom>
          <a:ln w="25400">
            <a:solidFill>
              <a:srgbClr val="2C93E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2"/>
            <a:endCxn id="6" idx="0"/>
          </p:cNvCxnSpPr>
          <p:nvPr/>
        </p:nvCxnSpPr>
        <p:spPr bwMode="auto">
          <a:xfrm>
            <a:off x="4287051" y="1023581"/>
            <a:ext cx="11977" cy="531363"/>
          </a:xfrm>
          <a:prstGeom prst="straightConnector1">
            <a:avLst/>
          </a:prstGeom>
          <a:ln w="25400">
            <a:solidFill>
              <a:srgbClr val="2C93E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2"/>
            <a:endCxn id="7" idx="0"/>
          </p:cNvCxnSpPr>
          <p:nvPr/>
        </p:nvCxnSpPr>
        <p:spPr bwMode="auto">
          <a:xfrm>
            <a:off x="4287051" y="1023581"/>
            <a:ext cx="1864988" cy="524654"/>
          </a:xfrm>
          <a:prstGeom prst="straightConnector1">
            <a:avLst/>
          </a:prstGeom>
          <a:ln w="25400">
            <a:solidFill>
              <a:srgbClr val="2C93E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64"/>
          <p:cNvSpPr txBox="1">
            <a:spLocks noChangeArrowheads="1"/>
          </p:cNvSpPr>
          <p:nvPr/>
        </p:nvSpPr>
        <p:spPr bwMode="auto">
          <a:xfrm>
            <a:off x="1593652" y="831365"/>
            <a:ext cx="78739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1000" b="1" dirty="0">
                <a:latin typeface="Times New Roman"/>
                <a:cs typeface="Times New Roman"/>
              </a:rPr>
              <a:t>Client Side</a:t>
            </a:r>
          </a:p>
        </p:txBody>
      </p:sp>
      <p:sp>
        <p:nvSpPr>
          <p:cNvPr id="15" name="TextBox 165"/>
          <p:cNvSpPr txBox="1">
            <a:spLocks noChangeArrowheads="1"/>
          </p:cNvSpPr>
          <p:nvPr/>
        </p:nvSpPr>
        <p:spPr bwMode="auto">
          <a:xfrm>
            <a:off x="1512846" y="1112025"/>
            <a:ext cx="157551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1000" b="1" dirty="0">
                <a:latin typeface="Times New Roman"/>
                <a:cs typeface="Times New Roman"/>
              </a:rPr>
              <a:t>Server </a:t>
            </a:r>
            <a:r>
              <a:rPr lang="en-US" sz="1000" b="1" dirty="0" smtClean="0">
                <a:latin typeface="Times New Roman"/>
                <a:cs typeface="Times New Roman"/>
              </a:rPr>
              <a:t>Side/ ESGF </a:t>
            </a:r>
            <a:r>
              <a:rPr lang="en-US" sz="1000" b="1" dirty="0">
                <a:latin typeface="Times New Roman"/>
                <a:cs typeface="Times New Roman"/>
              </a:rPr>
              <a:t>Node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1339599" y="2242294"/>
            <a:ext cx="5977371" cy="247231"/>
          </a:xfrm>
          <a:prstGeom prst="rect">
            <a:avLst/>
          </a:prstGeom>
          <a:solidFill>
            <a:srgbClr val="2C93E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High-Performance Compute/Storage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4373795" y="2536824"/>
            <a:ext cx="2943176" cy="524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Climate Analytics-as-a-Service (</a:t>
            </a:r>
            <a:r>
              <a:rPr lang="en-US" sz="10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CAaaS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)</a:t>
            </a:r>
          </a:p>
          <a:p>
            <a:pPr algn="ctr">
              <a:defRPr/>
            </a:pPr>
            <a:r>
              <a:rPr lang="en-US" sz="1000" b="1" dirty="0" smtClean="0">
                <a:solidFill>
                  <a:srgbClr val="C0504D"/>
                </a:solidFill>
                <a:latin typeface="Times New Roman"/>
                <a:cs typeface="Times New Roman"/>
              </a:rPr>
              <a:t>AGU IN31A</a:t>
            </a:r>
            <a:r>
              <a:rPr lang="en-US" sz="1000" b="1" dirty="0">
                <a:solidFill>
                  <a:srgbClr val="C0504D"/>
                </a:solidFill>
                <a:latin typeface="Times New Roman"/>
                <a:cs typeface="Times New Roman"/>
              </a:rPr>
              <a:t>-1750: Extending Climate Analytics-as-a-Service to the Earth System Grid Federation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1339599" y="3118505"/>
            <a:ext cx="2943176" cy="362628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Traditional High-Performance Compute Cluster (shared everything)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1349984" y="3535477"/>
            <a:ext cx="2943176" cy="362628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MPI, scripts, Python, etc.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1349984" y="3952785"/>
            <a:ext cx="2943176" cy="362628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Tools such as 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UV-CDAT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, numpy, ESMF, etc.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1339599" y="4369757"/>
            <a:ext cx="2943176" cy="362628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Shared storage, such as GPFS or </a:t>
            </a:r>
            <a:r>
              <a:rPr lang="en-US" sz="10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Lustre</a:t>
            </a:r>
            <a:endParaRPr lang="en-US" sz="1000" b="1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4373795" y="3118505"/>
            <a:ext cx="2943176" cy="3626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Integrated Compute and Storage Cluster </a:t>
            </a:r>
            <a:endParaRPr lang="en-US" sz="1000" b="1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>
              <a:defRPr/>
            </a:pPr>
            <a:r>
              <a:rPr lang="en-US" sz="10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(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shared nothing)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93953" y="4369757"/>
            <a:ext cx="2943176" cy="3626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Object storage, such as </a:t>
            </a:r>
            <a:r>
              <a:rPr lang="en-US" sz="10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Hadoop</a:t>
            </a:r>
            <a:endParaRPr lang="en-US" sz="1000" b="1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4393953" y="3952785"/>
            <a:ext cx="2943176" cy="3626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Hadoop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, HIVE, Impala, Spark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4383569" y="3535477"/>
            <a:ext cx="2943176" cy="3626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MapReduce</a:t>
            </a:r>
            <a:r>
              <a:rPr lang="en-US" sz="1000" b="1" dirty="0">
                <a:solidFill>
                  <a:srgbClr val="000000"/>
                </a:solidFill>
                <a:latin typeface="Times New Roman"/>
                <a:cs typeface="Times New Roman"/>
              </a:rPr>
              <a:t>, SQL, R, etc.</a:t>
            </a: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134938" y="106363"/>
            <a:ext cx="8856662" cy="62865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Times New Roman"/>
                <a:ea typeface="ＭＳ Ｐゴシック" charset="-128"/>
                <a:cs typeface="Times New Roman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00"/>
                </a:solidFill>
                <a:latin typeface="Helvetica" charset="0"/>
                <a:ea typeface="ＭＳ Ｐゴシック" charset="-128"/>
              </a:defRPr>
            </a:lvl5pPr>
            <a:lvl6pPr marL="410291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6pPr>
            <a:lvl7pPr marL="820583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7pPr>
            <a:lvl8pPr marL="1230874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8pPr>
            <a:lvl9pPr marL="1641165" algn="l" defTabSz="914608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39BA8"/>
                </a:solidFill>
                <a:latin typeface="Arial" pitchFamily="-110" charset="-52"/>
              </a:defRPr>
            </a:lvl9pPr>
          </a:lstStyle>
          <a:p>
            <a:r>
              <a:rPr lang="en-US" dirty="0" smtClean="0"/>
              <a:t>Two Reference Back End Implementations</a:t>
            </a:r>
            <a:endParaRPr lang="en-US" dirty="0"/>
          </a:p>
        </p:txBody>
      </p:sp>
      <p:sp>
        <p:nvSpPr>
          <p:cNvPr id="29" name="Footer Placeholder 3"/>
          <p:cNvSpPr txBox="1">
            <a:spLocks/>
          </p:cNvSpPr>
          <p:nvPr/>
        </p:nvSpPr>
        <p:spPr>
          <a:xfrm>
            <a:off x="3066424" y="4901759"/>
            <a:ext cx="4351338" cy="2667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409575" indent="47625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2pPr>
            <a:lvl3pPr marL="819150" indent="95250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3pPr>
            <a:lvl4pPr marL="1230313" indent="141288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4pPr>
            <a:lvl5pPr marL="1639888" indent="188913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 smtClean="0"/>
              <a:t>2015 ESGF Face-to-Face</a:t>
            </a:r>
            <a:endParaRPr lang="en-US" dirty="0"/>
          </a:p>
        </p:txBody>
      </p:sp>
      <p:sp>
        <p:nvSpPr>
          <p:cNvPr id="30" name="Slide Number Placeholder 4"/>
          <p:cNvSpPr txBox="1">
            <a:spLocks/>
          </p:cNvSpPr>
          <p:nvPr/>
        </p:nvSpPr>
        <p:spPr>
          <a:xfrm>
            <a:off x="8485588" y="4911283"/>
            <a:ext cx="482600" cy="2571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1pPr>
            <a:lvl2pPr marL="409575" indent="47625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2pPr>
            <a:lvl3pPr marL="819150" indent="95250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3pPr>
            <a:lvl4pPr marL="1230313" indent="141288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4pPr>
            <a:lvl5pPr marL="1639888" indent="188913" algn="l" rtl="0" eaLnBrk="0" fontAlgn="base" hangingPunct="0">
              <a:spcBef>
                <a:spcPct val="0"/>
              </a:spcBef>
              <a:spcAft>
                <a:spcPct val="0"/>
              </a:spcAft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800" kern="1200">
                <a:solidFill>
                  <a:srgbClr val="666666"/>
                </a:solidFill>
                <a:latin typeface="55 Helvetica Roman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fld id="{87A73027-0A44-0F48-AB89-950B55EFBEFD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9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215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C14_presentation_template_16x10_demo_station">
  <a:themeElements>
    <a:clrScheme name="Blank Presentation 8">
      <a:dk1>
        <a:srgbClr val="58572B"/>
      </a:dk1>
      <a:lt1>
        <a:srgbClr val="FFFFFF"/>
      </a:lt1>
      <a:dk2>
        <a:srgbClr val="808000"/>
      </a:dk2>
      <a:lt2>
        <a:srgbClr val="333333"/>
      </a:lt2>
      <a:accent1>
        <a:srgbClr val="CCCC99"/>
      </a:accent1>
      <a:accent2>
        <a:srgbClr val="FFFFCC"/>
      </a:accent2>
      <a:accent3>
        <a:srgbClr val="FFFFFF"/>
      </a:accent3>
      <a:accent4>
        <a:srgbClr val="4A4923"/>
      </a:accent4>
      <a:accent5>
        <a:srgbClr val="E2E2CA"/>
      </a:accent5>
      <a:accent6>
        <a:srgbClr val="E7E7B9"/>
      </a:accent6>
      <a:hlink>
        <a:srgbClr val="990000"/>
      </a:hlink>
      <a:folHlink>
        <a:srgbClr val="663300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900" b="0" i="0" u="none" strike="noStrike" cap="none" normalizeH="0" baseline="0">
            <a:ln>
              <a:noFill/>
            </a:ln>
            <a:solidFill>
              <a:srgbClr val="666666"/>
            </a:solidFill>
            <a:effectLst/>
            <a:latin typeface="55 Helvetica Roman" pitchFamily="1" charset="-5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900" b="0" i="0" u="none" strike="noStrike" cap="none" normalizeH="0" baseline="0">
            <a:ln>
              <a:noFill/>
            </a:ln>
            <a:solidFill>
              <a:srgbClr val="666666"/>
            </a:solidFill>
            <a:effectLst/>
            <a:latin typeface="55 Helvetica Roman" pitchFamily="1" charset="-52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4D4D4D"/>
        </a:dk1>
        <a:lt1>
          <a:srgbClr val="FFFFD9"/>
        </a:lt1>
        <a:dk2>
          <a:srgbClr val="000000"/>
        </a:dk2>
        <a:lt2>
          <a:srgbClr val="7F7F7D"/>
        </a:lt2>
        <a:accent1>
          <a:srgbClr val="DEDACF"/>
        </a:accent1>
        <a:accent2>
          <a:srgbClr val="536D89"/>
        </a:accent2>
        <a:accent3>
          <a:srgbClr val="FFFFE9"/>
        </a:accent3>
        <a:accent4>
          <a:srgbClr val="404040"/>
        </a:accent4>
        <a:accent5>
          <a:srgbClr val="ECEAE4"/>
        </a:accent5>
        <a:accent6>
          <a:srgbClr val="4A627C"/>
        </a:accent6>
        <a:hlink>
          <a:srgbClr val="943C35"/>
        </a:hlink>
        <a:folHlink>
          <a:srgbClr val="63406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E1EAED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EEF3F4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85B4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666666"/>
        </a:dk1>
        <a:lt1>
          <a:srgbClr val="FFFFFF"/>
        </a:lt1>
        <a:dk2>
          <a:srgbClr val="000000"/>
        </a:dk2>
        <a:lt2>
          <a:srgbClr val="333333"/>
        </a:lt2>
        <a:accent1>
          <a:srgbClr val="D7DCC8"/>
        </a:accent1>
        <a:accent2>
          <a:srgbClr val="8DC6FF"/>
        </a:accent2>
        <a:accent3>
          <a:srgbClr val="FFFFFF"/>
        </a:accent3>
        <a:accent4>
          <a:srgbClr val="565656"/>
        </a:accent4>
        <a:accent5>
          <a:srgbClr val="E8EBE0"/>
        </a:accent5>
        <a:accent6>
          <a:srgbClr val="7FB3E7"/>
        </a:accent6>
        <a:hlink>
          <a:srgbClr val="0066CC"/>
        </a:hlink>
        <a:folHlink>
          <a:srgbClr val="FF99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58572B"/>
        </a:dk1>
        <a:lt1>
          <a:srgbClr val="FFFFFF"/>
        </a:lt1>
        <a:dk2>
          <a:srgbClr val="808000"/>
        </a:dk2>
        <a:lt2>
          <a:srgbClr val="333333"/>
        </a:lt2>
        <a:accent1>
          <a:srgbClr val="CCCC99"/>
        </a:accent1>
        <a:accent2>
          <a:srgbClr val="FFFFCC"/>
        </a:accent2>
        <a:accent3>
          <a:srgbClr val="FFFFFF"/>
        </a:accent3>
        <a:accent4>
          <a:srgbClr val="4A4923"/>
        </a:accent4>
        <a:accent5>
          <a:srgbClr val="E2E2CA"/>
        </a:accent5>
        <a:accent6>
          <a:srgbClr val="E7E7B9"/>
        </a:accent6>
        <a:hlink>
          <a:srgbClr val="990000"/>
        </a:hlink>
        <a:folHlink>
          <a:srgbClr val="66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666633"/>
        </a:dk1>
        <a:lt1>
          <a:srgbClr val="008080"/>
        </a:lt1>
        <a:dk2>
          <a:srgbClr val="808000"/>
        </a:dk2>
        <a:lt2>
          <a:srgbClr val="005A58"/>
        </a:lt2>
        <a:accent1>
          <a:srgbClr val="B5C6B3"/>
        </a:accent1>
        <a:accent2>
          <a:srgbClr val="FFA962"/>
        </a:accent2>
        <a:accent3>
          <a:srgbClr val="AAC0C0"/>
        </a:accent3>
        <a:accent4>
          <a:srgbClr val="56562A"/>
        </a:accent4>
        <a:accent5>
          <a:srgbClr val="D7DFD6"/>
        </a:accent5>
        <a:accent6>
          <a:srgbClr val="E79958"/>
        </a:accent6>
        <a:hlink>
          <a:srgbClr val="FFEFCE"/>
        </a:hlink>
        <a:folHlink>
          <a:srgbClr val="A741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003366"/>
        </a:dk1>
        <a:lt1>
          <a:srgbClr val="A28E73"/>
        </a:lt1>
        <a:dk2>
          <a:srgbClr val="000099"/>
        </a:dk2>
        <a:lt2>
          <a:srgbClr val="D2C368"/>
        </a:lt2>
        <a:accent1>
          <a:srgbClr val="D1EBEA"/>
        </a:accent1>
        <a:accent2>
          <a:srgbClr val="CEC975"/>
        </a:accent2>
        <a:accent3>
          <a:srgbClr val="AAAACA"/>
        </a:accent3>
        <a:accent4>
          <a:srgbClr val="8A7861"/>
        </a:accent4>
        <a:accent5>
          <a:srgbClr val="E5F3F3"/>
        </a:accent5>
        <a:accent6>
          <a:srgbClr val="BAB669"/>
        </a:accent6>
        <a:hlink>
          <a:srgbClr val="7EBA93"/>
        </a:hlink>
        <a:folHlink>
          <a:srgbClr val="F09D3D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36699"/>
        </a:dk1>
        <a:lt1>
          <a:srgbClr val="969696"/>
        </a:lt1>
        <a:dk2>
          <a:srgbClr val="000000"/>
        </a:dk2>
        <a:lt2>
          <a:srgbClr val="517FA1"/>
        </a:lt2>
        <a:accent1>
          <a:srgbClr val="F3F5DD"/>
        </a:accent1>
        <a:accent2>
          <a:srgbClr val="CB4B0A"/>
        </a:accent2>
        <a:accent3>
          <a:srgbClr val="AAAAAA"/>
        </a:accent3>
        <a:accent4>
          <a:srgbClr val="7F7F7F"/>
        </a:accent4>
        <a:accent5>
          <a:srgbClr val="F8F9EB"/>
        </a:accent5>
        <a:accent6>
          <a:srgbClr val="B84308"/>
        </a:accent6>
        <a:hlink>
          <a:srgbClr val="D4B224"/>
        </a:hlink>
        <a:folHlink>
          <a:srgbClr val="D58E5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5C1F00"/>
        </a:dk1>
        <a:lt1>
          <a:srgbClr val="8FA418"/>
        </a:lt1>
        <a:dk2>
          <a:srgbClr val="800000"/>
        </a:dk2>
        <a:lt2>
          <a:srgbClr val="A89546"/>
        </a:lt2>
        <a:accent1>
          <a:srgbClr val="EDF6BE"/>
        </a:accent1>
        <a:accent2>
          <a:srgbClr val="ADBC00"/>
        </a:accent2>
        <a:accent3>
          <a:srgbClr val="C0AAAA"/>
        </a:accent3>
        <a:accent4>
          <a:srgbClr val="798B13"/>
        </a:accent4>
        <a:accent5>
          <a:srgbClr val="F4FADB"/>
        </a:accent5>
        <a:accent6>
          <a:srgbClr val="9CAA00"/>
        </a:accent6>
        <a:hlink>
          <a:srgbClr val="FF7500"/>
        </a:hlink>
        <a:folHlink>
          <a:srgbClr val="3E5E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SC14_presentation_template_16x10_demo_station.potx</Template>
  <TotalTime>14821</TotalTime>
  <Words>1894</Words>
  <Application>Microsoft Macintosh PowerPoint</Application>
  <PresentationFormat>On-screen Show (16:9)</PresentationFormat>
  <Paragraphs>235</Paragraphs>
  <Slides>15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SC14_presentation_template_16x10_demo_station</vt:lpstr>
      <vt:lpstr>Overview of the ESGF Compute Working Team (CWT) and Target Milestones  ESGF &amp; UV-CDAT Face-to-Face  December 2015</vt:lpstr>
      <vt:lpstr>2014 ESGF Conference Venue</vt:lpstr>
      <vt:lpstr>2015 ESFG Conference Venue</vt:lpstr>
      <vt:lpstr>Compute Working Team (CWT)</vt:lpstr>
      <vt:lpstr>PowerPoint Presentation</vt:lpstr>
      <vt:lpstr>Steps in Calculating the Anomaly</vt:lpstr>
      <vt:lpstr>Targeted Milestones</vt:lpstr>
      <vt:lpstr>Major Accomplishments</vt:lpstr>
      <vt:lpstr>PowerPoint Presentation</vt:lpstr>
      <vt:lpstr>PowerPoint Presentation</vt:lpstr>
      <vt:lpstr>PowerPoint Presentation</vt:lpstr>
      <vt:lpstr>Spatiotemporal Index Approach (SIA) and HDFS</vt:lpstr>
      <vt:lpstr>Steps for the Next Year</vt:lpstr>
      <vt:lpstr>The 5 V’s of Data … and More</vt:lpstr>
      <vt:lpstr>Team Members</vt:lpstr>
    </vt:vector>
  </TitlesOfParts>
  <Manager/>
  <Company>LMIT ODIN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Page with  no NASA imagery  </dc:title>
  <dc:subject/>
  <dc:creator>LMIT ODIN</dc:creator>
  <cp:keywords/>
  <dc:description/>
  <cp:lastModifiedBy>Daniel Duffy</cp:lastModifiedBy>
  <cp:revision>245</cp:revision>
  <cp:lastPrinted>2014-12-10T18:25:26Z</cp:lastPrinted>
  <dcterms:created xsi:type="dcterms:W3CDTF">2011-09-08T22:53:54Z</dcterms:created>
  <dcterms:modified xsi:type="dcterms:W3CDTF">2015-12-09T16:17:05Z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TC062562941033</vt:lpwstr>
  </property>
</Properties>
</file>